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96" r:id="rId4"/>
    <p:sldId id="301" r:id="rId5"/>
    <p:sldId id="312" r:id="rId6"/>
    <p:sldId id="290" r:id="rId7"/>
    <p:sldId id="315" r:id="rId8"/>
    <p:sldId id="265" r:id="rId9"/>
    <p:sldId id="317" r:id="rId10"/>
    <p:sldId id="271" r:id="rId11"/>
    <p:sldId id="279" r:id="rId12"/>
    <p:sldId id="306" r:id="rId13"/>
    <p:sldId id="298" r:id="rId14"/>
    <p:sldId id="320" r:id="rId15"/>
    <p:sldId id="300" r:id="rId16"/>
    <p:sldId id="302" r:id="rId17"/>
    <p:sldId id="305" r:id="rId18"/>
    <p:sldId id="289" r:id="rId19"/>
    <p:sldId id="259" r:id="rId20"/>
    <p:sldId id="281" r:id="rId21"/>
    <p:sldId id="262" r:id="rId22"/>
    <p:sldId id="273" r:id="rId23"/>
    <p:sldId id="263" r:id="rId24"/>
    <p:sldId id="272" r:id="rId25"/>
    <p:sldId id="274" r:id="rId26"/>
    <p:sldId id="318" r:id="rId27"/>
    <p:sldId id="319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37"/>
    <p:restoredTop sz="96181"/>
  </p:normalViewPr>
  <p:slideViewPr>
    <p:cSldViewPr snapToGrid="0">
      <p:cViewPr>
        <p:scale>
          <a:sx n="190" d="100"/>
          <a:sy n="190" d="100"/>
        </p:scale>
        <p:origin x="1296" y="5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How Solar Generation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 Aligns with Our Daily Energy Use at St. Luke’s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Usage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Sheet1!$B$1:$Y$1</c:f>
              <c:strCache>
                <c:ptCount val="24"/>
                <c:pt idx="0">
                  <c:v>12am</c:v>
                </c:pt>
                <c:pt idx="1">
                  <c:v>1am</c:v>
                </c:pt>
                <c:pt idx="2">
                  <c:v>2am</c:v>
                </c:pt>
                <c:pt idx="3">
                  <c:v>3am</c:v>
                </c:pt>
                <c:pt idx="4">
                  <c:v>4am</c:v>
                </c:pt>
                <c:pt idx="5">
                  <c:v>5am</c:v>
                </c:pt>
                <c:pt idx="6">
                  <c:v>6am</c:v>
                </c:pt>
                <c:pt idx="7">
                  <c:v>7am</c:v>
                </c:pt>
                <c:pt idx="8">
                  <c:v>8am</c:v>
                </c:pt>
                <c:pt idx="9">
                  <c:v>9am</c:v>
                </c:pt>
                <c:pt idx="10">
                  <c:v>10am</c:v>
                </c:pt>
                <c:pt idx="11">
                  <c:v>11am</c:v>
                </c:pt>
                <c:pt idx="12">
                  <c:v>12pm</c:v>
                </c:pt>
                <c:pt idx="13">
                  <c:v>1pm</c:v>
                </c:pt>
                <c:pt idx="14">
                  <c:v>2pm</c:v>
                </c:pt>
                <c:pt idx="15">
                  <c:v>3pm</c:v>
                </c:pt>
                <c:pt idx="16">
                  <c:v>4pm</c:v>
                </c:pt>
                <c:pt idx="17">
                  <c:v>5pm</c:v>
                </c:pt>
                <c:pt idx="18">
                  <c:v>6pm</c:v>
                </c:pt>
                <c:pt idx="19">
                  <c:v>7pm</c:v>
                </c:pt>
                <c:pt idx="20">
                  <c:v>8pm</c:v>
                </c:pt>
                <c:pt idx="21">
                  <c:v>9pm</c:v>
                </c:pt>
                <c:pt idx="22">
                  <c:v>10am2</c:v>
                </c:pt>
                <c:pt idx="23">
                  <c:v>11pm</c:v>
                </c:pt>
              </c:strCache>
            </c:strRef>
          </c:cat>
          <c:val>
            <c:numRef>
              <c:f>Sheet1!$B$2:$Y$2</c:f>
              <c:numCache>
                <c:formatCode>General</c:formatCode>
                <c:ptCount val="24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22</c:v>
                </c:pt>
                <c:pt idx="7">
                  <c:v>38</c:v>
                </c:pt>
                <c:pt idx="8">
                  <c:v>42</c:v>
                </c:pt>
                <c:pt idx="9">
                  <c:v>50</c:v>
                </c:pt>
                <c:pt idx="10">
                  <c:v>48</c:v>
                </c:pt>
                <c:pt idx="11">
                  <c:v>42</c:v>
                </c:pt>
                <c:pt idx="12">
                  <c:v>40</c:v>
                </c:pt>
                <c:pt idx="13">
                  <c:v>38</c:v>
                </c:pt>
                <c:pt idx="14">
                  <c:v>30</c:v>
                </c:pt>
                <c:pt idx="15">
                  <c:v>25</c:v>
                </c:pt>
                <c:pt idx="16">
                  <c:v>20</c:v>
                </c:pt>
                <c:pt idx="17">
                  <c:v>18</c:v>
                </c:pt>
                <c:pt idx="18">
                  <c:v>15</c:v>
                </c:pt>
                <c:pt idx="19">
                  <c:v>12</c:v>
                </c:pt>
                <c:pt idx="20">
                  <c:v>10</c:v>
                </c:pt>
                <c:pt idx="21">
                  <c:v>9</c:v>
                </c:pt>
                <c:pt idx="22">
                  <c:v>8</c:v>
                </c:pt>
                <c:pt idx="2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DC-5448-B29C-B3F7FA3C9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1112511"/>
        <c:axId val="491114223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Production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Sheet1!$B$1:$Y$1</c:f>
              <c:strCache>
                <c:ptCount val="24"/>
                <c:pt idx="0">
                  <c:v>12am</c:v>
                </c:pt>
                <c:pt idx="1">
                  <c:v>1am</c:v>
                </c:pt>
                <c:pt idx="2">
                  <c:v>2am</c:v>
                </c:pt>
                <c:pt idx="3">
                  <c:v>3am</c:v>
                </c:pt>
                <c:pt idx="4">
                  <c:v>4am</c:v>
                </c:pt>
                <c:pt idx="5">
                  <c:v>5am</c:v>
                </c:pt>
                <c:pt idx="6">
                  <c:v>6am</c:v>
                </c:pt>
                <c:pt idx="7">
                  <c:v>7am</c:v>
                </c:pt>
                <c:pt idx="8">
                  <c:v>8am</c:v>
                </c:pt>
                <c:pt idx="9">
                  <c:v>9am</c:v>
                </c:pt>
                <c:pt idx="10">
                  <c:v>10am</c:v>
                </c:pt>
                <c:pt idx="11">
                  <c:v>11am</c:v>
                </c:pt>
                <c:pt idx="12">
                  <c:v>12pm</c:v>
                </c:pt>
                <c:pt idx="13">
                  <c:v>1pm</c:v>
                </c:pt>
                <c:pt idx="14">
                  <c:v>2pm</c:v>
                </c:pt>
                <c:pt idx="15">
                  <c:v>3pm</c:v>
                </c:pt>
                <c:pt idx="16">
                  <c:v>4pm</c:v>
                </c:pt>
                <c:pt idx="17">
                  <c:v>5pm</c:v>
                </c:pt>
                <c:pt idx="18">
                  <c:v>6pm</c:v>
                </c:pt>
                <c:pt idx="19">
                  <c:v>7pm</c:v>
                </c:pt>
                <c:pt idx="20">
                  <c:v>8pm</c:v>
                </c:pt>
                <c:pt idx="21">
                  <c:v>9pm</c:v>
                </c:pt>
                <c:pt idx="22">
                  <c:v>10am2</c:v>
                </c:pt>
                <c:pt idx="23">
                  <c:v>11pm</c:v>
                </c:pt>
              </c:strCache>
            </c:strRef>
          </c:cat>
          <c:val>
            <c:numRef>
              <c:f>Sheet1!$B$3:$Y$3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8</c:v>
                </c:pt>
                <c:pt idx="7">
                  <c:v>10</c:v>
                </c:pt>
                <c:pt idx="8">
                  <c:v>20</c:v>
                </c:pt>
                <c:pt idx="9">
                  <c:v>45</c:v>
                </c:pt>
                <c:pt idx="10">
                  <c:v>60</c:v>
                </c:pt>
                <c:pt idx="11">
                  <c:v>70</c:v>
                </c:pt>
                <c:pt idx="12">
                  <c:v>85</c:v>
                </c:pt>
                <c:pt idx="13">
                  <c:v>80</c:v>
                </c:pt>
                <c:pt idx="14">
                  <c:v>70</c:v>
                </c:pt>
                <c:pt idx="15">
                  <c:v>60</c:v>
                </c:pt>
                <c:pt idx="16">
                  <c:v>45</c:v>
                </c:pt>
                <c:pt idx="17">
                  <c:v>35</c:v>
                </c:pt>
                <c:pt idx="18">
                  <c:v>25</c:v>
                </c:pt>
                <c:pt idx="19">
                  <c:v>15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DC-5448-B29C-B3F7FA3C9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112511"/>
        <c:axId val="491114223"/>
      </c:lineChart>
      <c:catAx>
        <c:axId val="491112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114223"/>
        <c:crosses val="autoZero"/>
        <c:auto val="1"/>
        <c:lblAlgn val="ctr"/>
        <c:lblOffset val="100"/>
        <c:noMultiLvlLbl val="0"/>
      </c:catAx>
      <c:valAx>
        <c:axId val="491114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112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>
                <a:latin typeface="Arial" panose="020B0604020202020204" pitchFamily="34" charset="0"/>
              </a:rPr>
              <a:t>Electric Charges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Charges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10-CE43-81E3-C7F2A0EA6A51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10-CE43-81E3-C7F2A0EA6A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10-CE43-81E3-C7F2A0EA6A5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EDFC797-40F1-634A-A01D-C9A9D16CEA66}" type="CATEGORYNAM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r>
                      <a:rPr lang="en-US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E0AFC01F-45B5-F54B-AFE8-1003E6FED98F}" type="PERCENTAGE">
                      <a:rPr lang="en-US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92307692307691"/>
                      <c:h val="0.155164278962172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A10-CE43-81E3-C7F2A0EA6A51}"/>
                </c:ext>
              </c:extLst>
            </c:dLbl>
            <c:dLbl>
              <c:idx val="1"/>
              <c:layout>
                <c:manualLayout>
                  <c:x val="0.16171475023111989"/>
                  <c:y val="0.11720344721214961"/>
                </c:manualLayout>
              </c:layout>
              <c:tx>
                <c:rich>
                  <a:bodyPr/>
                  <a:lstStyle/>
                  <a:p>
                    <a:fld id="{268BCFF3-2F23-7A49-AD77-0054E050EF9D}" type="CATEGORYNAM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r>
                      <a:rPr lang="en-US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DFEF5B5B-CBDD-D146-BF04-1FF6397BEB4A}" type="PERCENTAGE">
                      <a:rPr lang="en-US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A10-CE43-81E3-C7F2A0EA6A51}"/>
                </c:ext>
              </c:extLst>
            </c:dLbl>
            <c:dLbl>
              <c:idx val="2"/>
              <c:layout>
                <c:manualLayout>
                  <c:x val="5.204628773630017E-2"/>
                  <c:y val="0.18649617494540957"/>
                </c:manualLayout>
              </c:layout>
              <c:tx>
                <c:rich>
                  <a:bodyPr/>
                  <a:lstStyle/>
                  <a:p>
                    <a:fld id="{EF2E45F7-2973-D442-A88C-188048C10E3C}" type="CATEGORYNAME">
                      <a:rPr lang="en-US" sz="105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r>
                      <a:rPr lang="en-US" sz="105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B1194ADB-3F81-0A4B-91D7-AC2707204FDD}" type="PERCENTAGE">
                      <a:rPr lang="en-US" sz="105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[PERCENTAGE]</a:t>
                    </a:fld>
                    <a:endParaRPr lang="en-US" sz="105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A10-CE43-81E3-C7F2A0EA6A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Demand</c:v>
                </c:pt>
                <c:pt idx="1">
                  <c:v>Energy</c:v>
                </c:pt>
                <c:pt idx="2">
                  <c:v>Fixed Fees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24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10-CE43-81E3-C7F2A0EA6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903213-0CF5-4489-B1B7-00544226197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C8D3F9F1-3880-49A6-95D4-F266DAA927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Faithful stewardship of God’s creation</a:t>
          </a:r>
        </a:p>
      </dgm:t>
    </dgm:pt>
    <dgm:pt modelId="{89E241F9-8B88-4A57-B6B5-A57FC28A9A32}" type="parTrans" cxnId="{9176301E-219D-4055-B0DB-CE1964E6FEEF}">
      <dgm:prSet/>
      <dgm:spPr/>
      <dgm:t>
        <a:bodyPr/>
        <a:lstStyle/>
        <a:p>
          <a:endParaRPr lang="en-US"/>
        </a:p>
      </dgm:t>
    </dgm:pt>
    <dgm:pt modelId="{6E9316C5-8108-4058-BD6C-8E968E27B994}" type="sibTrans" cxnId="{9176301E-219D-4055-B0DB-CE1964E6FEEF}">
      <dgm:prSet/>
      <dgm:spPr/>
      <dgm:t>
        <a:bodyPr/>
        <a:lstStyle/>
        <a:p>
          <a:endParaRPr lang="en-US"/>
        </a:p>
      </dgm:t>
    </dgm:pt>
    <dgm:pt modelId="{02DC9334-9EEA-4DD0-A275-09F509D9A51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Alignment with United Methodist Social Principles</a:t>
          </a:r>
        </a:p>
      </dgm:t>
    </dgm:pt>
    <dgm:pt modelId="{DAC78EE8-8EC0-47B2-A6E5-4978F0A086C3}" type="parTrans" cxnId="{70A0A6B6-6A29-4183-A044-50F2C410CE7F}">
      <dgm:prSet/>
      <dgm:spPr/>
      <dgm:t>
        <a:bodyPr/>
        <a:lstStyle/>
        <a:p>
          <a:endParaRPr lang="en-US"/>
        </a:p>
      </dgm:t>
    </dgm:pt>
    <dgm:pt modelId="{DC078243-9A2D-4878-9E7F-17DDB47FC8CB}" type="sibTrans" cxnId="{70A0A6B6-6A29-4183-A044-50F2C410CE7F}">
      <dgm:prSet/>
      <dgm:spPr/>
      <dgm:t>
        <a:bodyPr/>
        <a:lstStyle/>
        <a:p>
          <a:endParaRPr lang="en-US"/>
        </a:p>
      </dgm:t>
    </dgm:pt>
    <dgm:pt modelId="{7C481A63-A663-461A-9F84-3941E20A109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Financial sustainability for decades to come</a:t>
          </a:r>
        </a:p>
      </dgm:t>
    </dgm:pt>
    <dgm:pt modelId="{FE278BC9-16AA-48D6-B287-B2CC022E848F}" type="parTrans" cxnId="{AC7ED583-414C-4AF3-AB16-DEEF9A13FC15}">
      <dgm:prSet/>
      <dgm:spPr/>
      <dgm:t>
        <a:bodyPr/>
        <a:lstStyle/>
        <a:p>
          <a:endParaRPr lang="en-US"/>
        </a:p>
      </dgm:t>
    </dgm:pt>
    <dgm:pt modelId="{F7A3B2C0-CCBA-40DB-B4FF-110EB805E3B5}" type="sibTrans" cxnId="{AC7ED583-414C-4AF3-AB16-DEEF9A13FC15}">
      <dgm:prSet/>
      <dgm:spPr/>
      <dgm:t>
        <a:bodyPr/>
        <a:lstStyle/>
        <a:p>
          <a:endParaRPr lang="en-US"/>
        </a:p>
      </dgm:t>
    </dgm:pt>
    <dgm:pt modelId="{FC3074A3-990A-4EFD-9C27-3541A10685F2}" type="pres">
      <dgm:prSet presAssocID="{1E903213-0CF5-4489-B1B7-00544226197C}" presName="root" presStyleCnt="0">
        <dgm:presLayoutVars>
          <dgm:dir/>
          <dgm:resizeHandles val="exact"/>
        </dgm:presLayoutVars>
      </dgm:prSet>
      <dgm:spPr/>
    </dgm:pt>
    <dgm:pt modelId="{FDEA6CAB-57B5-4C50-A382-C5CF7085446E}" type="pres">
      <dgm:prSet presAssocID="{C8D3F9F1-3880-49A6-95D4-F266DAA92761}" presName="compNode" presStyleCnt="0"/>
      <dgm:spPr/>
    </dgm:pt>
    <dgm:pt modelId="{58E4161E-8DD5-4FCC-808E-33047D3EEAD7}" type="pres">
      <dgm:prSet presAssocID="{C8D3F9F1-3880-49A6-95D4-F266DAA9276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18F16B91-2169-4D6A-B588-D0F0A1FF00AC}" type="pres">
      <dgm:prSet presAssocID="{C8D3F9F1-3880-49A6-95D4-F266DAA92761}" presName="spaceRect" presStyleCnt="0"/>
      <dgm:spPr/>
    </dgm:pt>
    <dgm:pt modelId="{D84E2BF4-5950-40CF-A941-CE0276BCD147}" type="pres">
      <dgm:prSet presAssocID="{C8D3F9F1-3880-49A6-95D4-F266DAA92761}" presName="textRect" presStyleLbl="revTx" presStyleIdx="0" presStyleCnt="3">
        <dgm:presLayoutVars>
          <dgm:chMax val="1"/>
          <dgm:chPref val="1"/>
        </dgm:presLayoutVars>
      </dgm:prSet>
      <dgm:spPr/>
    </dgm:pt>
    <dgm:pt modelId="{099A6DB5-69AA-40FE-B7B1-5C4469614A38}" type="pres">
      <dgm:prSet presAssocID="{6E9316C5-8108-4058-BD6C-8E968E27B994}" presName="sibTrans" presStyleCnt="0"/>
      <dgm:spPr/>
    </dgm:pt>
    <dgm:pt modelId="{9684941F-1D94-4522-A4D7-9788786E2BDB}" type="pres">
      <dgm:prSet presAssocID="{02DC9334-9EEA-4DD0-A275-09F509D9A515}" presName="compNode" presStyleCnt="0"/>
      <dgm:spPr/>
    </dgm:pt>
    <dgm:pt modelId="{4B6AAD80-B6F6-4FDF-97CE-E27BD143AB2C}" type="pres">
      <dgm:prSet presAssocID="{02DC9334-9EEA-4DD0-A275-09F509D9A51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2BEEBAFD-598A-44E0-89DA-D21CFC0521EE}" type="pres">
      <dgm:prSet presAssocID="{02DC9334-9EEA-4DD0-A275-09F509D9A515}" presName="spaceRect" presStyleCnt="0"/>
      <dgm:spPr/>
    </dgm:pt>
    <dgm:pt modelId="{360EE2A4-7F2E-43FF-B050-71A6AFD67AAE}" type="pres">
      <dgm:prSet presAssocID="{02DC9334-9EEA-4DD0-A275-09F509D9A515}" presName="textRect" presStyleLbl="revTx" presStyleIdx="1" presStyleCnt="3">
        <dgm:presLayoutVars>
          <dgm:chMax val="1"/>
          <dgm:chPref val="1"/>
        </dgm:presLayoutVars>
      </dgm:prSet>
      <dgm:spPr/>
    </dgm:pt>
    <dgm:pt modelId="{898F76A1-47C7-4E6C-AAA7-7A9ADC831912}" type="pres">
      <dgm:prSet presAssocID="{DC078243-9A2D-4878-9E7F-17DDB47FC8CB}" presName="sibTrans" presStyleCnt="0"/>
      <dgm:spPr/>
    </dgm:pt>
    <dgm:pt modelId="{6EC52B32-E566-46BD-AF89-5C17E2F69D35}" type="pres">
      <dgm:prSet presAssocID="{7C481A63-A663-461A-9F84-3941E20A109A}" presName="compNode" presStyleCnt="0"/>
      <dgm:spPr/>
    </dgm:pt>
    <dgm:pt modelId="{A9BC3CDD-CFEC-4F46-ADF8-F04915CF7B64}" type="pres">
      <dgm:prSet presAssocID="{7C481A63-A663-461A-9F84-3941E20A109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262139B6-27BC-4F6B-BDE4-23345E48A5A2}" type="pres">
      <dgm:prSet presAssocID="{7C481A63-A663-461A-9F84-3941E20A109A}" presName="spaceRect" presStyleCnt="0"/>
      <dgm:spPr/>
    </dgm:pt>
    <dgm:pt modelId="{80709169-7D8F-4142-85BA-50C637D26E8A}" type="pres">
      <dgm:prSet presAssocID="{7C481A63-A663-461A-9F84-3941E20A109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B922D1C-8AB3-3341-BC0D-717C771D501F}" type="presOf" srcId="{7C481A63-A663-461A-9F84-3941E20A109A}" destId="{80709169-7D8F-4142-85BA-50C637D26E8A}" srcOrd="0" destOrd="0" presId="urn:microsoft.com/office/officeart/2018/2/layout/IconLabelList"/>
    <dgm:cxn modelId="{9176301E-219D-4055-B0DB-CE1964E6FEEF}" srcId="{1E903213-0CF5-4489-B1B7-00544226197C}" destId="{C8D3F9F1-3880-49A6-95D4-F266DAA92761}" srcOrd="0" destOrd="0" parTransId="{89E241F9-8B88-4A57-B6B5-A57FC28A9A32}" sibTransId="{6E9316C5-8108-4058-BD6C-8E968E27B994}"/>
    <dgm:cxn modelId="{053A0E25-45EA-CE41-B2B4-18E8B79D6BDC}" type="presOf" srcId="{1E903213-0CF5-4489-B1B7-00544226197C}" destId="{FC3074A3-990A-4EFD-9C27-3541A10685F2}" srcOrd="0" destOrd="0" presId="urn:microsoft.com/office/officeart/2018/2/layout/IconLabelList"/>
    <dgm:cxn modelId="{960FB05E-37E5-3E43-AFDE-52F0E9DAA80C}" type="presOf" srcId="{02DC9334-9EEA-4DD0-A275-09F509D9A515}" destId="{360EE2A4-7F2E-43FF-B050-71A6AFD67AAE}" srcOrd="0" destOrd="0" presId="urn:microsoft.com/office/officeart/2018/2/layout/IconLabelList"/>
    <dgm:cxn modelId="{AC7ED583-414C-4AF3-AB16-DEEF9A13FC15}" srcId="{1E903213-0CF5-4489-B1B7-00544226197C}" destId="{7C481A63-A663-461A-9F84-3941E20A109A}" srcOrd="2" destOrd="0" parTransId="{FE278BC9-16AA-48D6-B287-B2CC022E848F}" sibTransId="{F7A3B2C0-CCBA-40DB-B4FF-110EB805E3B5}"/>
    <dgm:cxn modelId="{70A0A6B6-6A29-4183-A044-50F2C410CE7F}" srcId="{1E903213-0CF5-4489-B1B7-00544226197C}" destId="{02DC9334-9EEA-4DD0-A275-09F509D9A515}" srcOrd="1" destOrd="0" parTransId="{DAC78EE8-8EC0-47B2-A6E5-4978F0A086C3}" sibTransId="{DC078243-9A2D-4878-9E7F-17DDB47FC8CB}"/>
    <dgm:cxn modelId="{318E32EF-694A-C24B-9270-D08F6FDAA8BD}" type="presOf" srcId="{C8D3F9F1-3880-49A6-95D4-F266DAA92761}" destId="{D84E2BF4-5950-40CF-A941-CE0276BCD147}" srcOrd="0" destOrd="0" presId="urn:microsoft.com/office/officeart/2018/2/layout/IconLabelList"/>
    <dgm:cxn modelId="{F2B95D3D-0FAC-2B4F-BB73-C9F35BA6DD2C}" type="presParOf" srcId="{FC3074A3-990A-4EFD-9C27-3541A10685F2}" destId="{FDEA6CAB-57B5-4C50-A382-C5CF7085446E}" srcOrd="0" destOrd="0" presId="urn:microsoft.com/office/officeart/2018/2/layout/IconLabelList"/>
    <dgm:cxn modelId="{0C6ED26F-7ED6-254F-AD51-580F8B4E293A}" type="presParOf" srcId="{FDEA6CAB-57B5-4C50-A382-C5CF7085446E}" destId="{58E4161E-8DD5-4FCC-808E-33047D3EEAD7}" srcOrd="0" destOrd="0" presId="urn:microsoft.com/office/officeart/2018/2/layout/IconLabelList"/>
    <dgm:cxn modelId="{3DC37F04-08FC-BB48-9FD1-406564EECCE7}" type="presParOf" srcId="{FDEA6CAB-57B5-4C50-A382-C5CF7085446E}" destId="{18F16B91-2169-4D6A-B588-D0F0A1FF00AC}" srcOrd="1" destOrd="0" presId="urn:microsoft.com/office/officeart/2018/2/layout/IconLabelList"/>
    <dgm:cxn modelId="{5BA2D3C2-92A8-FD49-A0FE-979733EE04C1}" type="presParOf" srcId="{FDEA6CAB-57B5-4C50-A382-C5CF7085446E}" destId="{D84E2BF4-5950-40CF-A941-CE0276BCD147}" srcOrd="2" destOrd="0" presId="urn:microsoft.com/office/officeart/2018/2/layout/IconLabelList"/>
    <dgm:cxn modelId="{422DFA5D-40E2-0740-9061-D032B665AC89}" type="presParOf" srcId="{FC3074A3-990A-4EFD-9C27-3541A10685F2}" destId="{099A6DB5-69AA-40FE-B7B1-5C4469614A38}" srcOrd="1" destOrd="0" presId="urn:microsoft.com/office/officeart/2018/2/layout/IconLabelList"/>
    <dgm:cxn modelId="{BD94D96D-4904-9C4B-A31E-7427EA401B72}" type="presParOf" srcId="{FC3074A3-990A-4EFD-9C27-3541A10685F2}" destId="{9684941F-1D94-4522-A4D7-9788786E2BDB}" srcOrd="2" destOrd="0" presId="urn:microsoft.com/office/officeart/2018/2/layout/IconLabelList"/>
    <dgm:cxn modelId="{82976206-C1F8-7542-AA19-953AF795ADD6}" type="presParOf" srcId="{9684941F-1D94-4522-A4D7-9788786E2BDB}" destId="{4B6AAD80-B6F6-4FDF-97CE-E27BD143AB2C}" srcOrd="0" destOrd="0" presId="urn:microsoft.com/office/officeart/2018/2/layout/IconLabelList"/>
    <dgm:cxn modelId="{BCD4AFF3-A6D5-0443-A489-9D6B861CBB77}" type="presParOf" srcId="{9684941F-1D94-4522-A4D7-9788786E2BDB}" destId="{2BEEBAFD-598A-44E0-89DA-D21CFC0521EE}" srcOrd="1" destOrd="0" presId="urn:microsoft.com/office/officeart/2018/2/layout/IconLabelList"/>
    <dgm:cxn modelId="{2570B8DB-7F74-5D4D-A402-A020868465BA}" type="presParOf" srcId="{9684941F-1D94-4522-A4D7-9788786E2BDB}" destId="{360EE2A4-7F2E-43FF-B050-71A6AFD67AAE}" srcOrd="2" destOrd="0" presId="urn:microsoft.com/office/officeart/2018/2/layout/IconLabelList"/>
    <dgm:cxn modelId="{EAD0776C-78BE-4346-88B2-F46FF72A59B7}" type="presParOf" srcId="{FC3074A3-990A-4EFD-9C27-3541A10685F2}" destId="{898F76A1-47C7-4E6C-AAA7-7A9ADC831912}" srcOrd="3" destOrd="0" presId="urn:microsoft.com/office/officeart/2018/2/layout/IconLabelList"/>
    <dgm:cxn modelId="{0B664974-2ECE-C442-9671-C836AB462EB2}" type="presParOf" srcId="{FC3074A3-990A-4EFD-9C27-3541A10685F2}" destId="{6EC52B32-E566-46BD-AF89-5C17E2F69D35}" srcOrd="4" destOrd="0" presId="urn:microsoft.com/office/officeart/2018/2/layout/IconLabelList"/>
    <dgm:cxn modelId="{3B9AC6AF-FAF7-6141-BB86-537359527CDA}" type="presParOf" srcId="{6EC52B32-E566-46BD-AF89-5C17E2F69D35}" destId="{A9BC3CDD-CFEC-4F46-ADF8-F04915CF7B64}" srcOrd="0" destOrd="0" presId="urn:microsoft.com/office/officeart/2018/2/layout/IconLabelList"/>
    <dgm:cxn modelId="{238E7045-8F81-FD40-86FF-7755464DF554}" type="presParOf" srcId="{6EC52B32-E566-46BD-AF89-5C17E2F69D35}" destId="{262139B6-27BC-4F6B-BDE4-23345E48A5A2}" srcOrd="1" destOrd="0" presId="urn:microsoft.com/office/officeart/2018/2/layout/IconLabelList"/>
    <dgm:cxn modelId="{5B58C9F8-7A87-744F-A6B4-D413EABCABE9}" type="presParOf" srcId="{6EC52B32-E566-46BD-AF89-5C17E2F69D35}" destId="{80709169-7D8F-4142-85BA-50C637D26E8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18BA09-2A8E-4CDA-8524-E7920198800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B4F1127-DEA6-4D5E-93B3-A37988A8FA67}">
      <dgm:prSet/>
      <dgm:spPr/>
      <dgm:t>
        <a:bodyPr/>
        <a:lstStyle/>
        <a:p>
          <a:pPr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We have a unique opportunity to lead by example</a:t>
          </a:r>
        </a:p>
      </dgm:t>
    </dgm:pt>
    <dgm:pt modelId="{3BFEE3DA-E999-4441-B53C-348CFDE6EED4}" type="parTrans" cxnId="{A262A42D-0EFE-4071-A30F-44B1C64374A8}">
      <dgm:prSet/>
      <dgm:spPr/>
      <dgm:t>
        <a:bodyPr/>
        <a:lstStyle/>
        <a:p>
          <a:endParaRPr lang="en-US"/>
        </a:p>
      </dgm:t>
    </dgm:pt>
    <dgm:pt modelId="{5F15FF87-51CC-42C7-BA01-B8A584404DE3}" type="sibTrans" cxnId="{A262A42D-0EFE-4071-A30F-44B1C64374A8}">
      <dgm:prSet/>
      <dgm:spPr/>
      <dgm:t>
        <a:bodyPr/>
        <a:lstStyle/>
        <a:p>
          <a:endParaRPr lang="en-US"/>
        </a:p>
      </dgm:t>
    </dgm:pt>
    <dgm:pt modelId="{DC82FF3B-4F62-47D7-A837-8E229FB09D66}">
      <dgm:prSet/>
      <dgm:spPr/>
      <dgm:t>
        <a:bodyPr/>
        <a:lstStyle/>
        <a:p>
          <a:pPr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Immediate financial benefits alongside long-term stewardship</a:t>
          </a:r>
        </a:p>
      </dgm:t>
    </dgm:pt>
    <dgm:pt modelId="{938761FE-92B6-488D-A089-1DE8430D959A}" type="parTrans" cxnId="{C4F84A45-BBFA-4806-B784-D831288F1DA3}">
      <dgm:prSet/>
      <dgm:spPr/>
      <dgm:t>
        <a:bodyPr/>
        <a:lstStyle/>
        <a:p>
          <a:endParaRPr lang="en-US"/>
        </a:p>
      </dgm:t>
    </dgm:pt>
    <dgm:pt modelId="{5B1AEB0A-1B98-4CA1-9302-A8A8E7B43F68}" type="sibTrans" cxnId="{C4F84A45-BBFA-4806-B784-D831288F1DA3}">
      <dgm:prSet/>
      <dgm:spPr/>
      <dgm:t>
        <a:bodyPr/>
        <a:lstStyle/>
        <a:p>
          <a:endParaRPr lang="en-US"/>
        </a:p>
      </dgm:t>
    </dgm:pt>
    <dgm:pt modelId="{88FEF2FD-4D05-4990-9279-3ABA744D5933}">
      <dgm:prSet/>
      <dgm:spPr/>
      <dgm:t>
        <a:bodyPr/>
        <a:lstStyle/>
        <a:p>
          <a:pPr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Other faith communities have been successful before us</a:t>
          </a:r>
        </a:p>
      </dgm:t>
    </dgm:pt>
    <dgm:pt modelId="{3F2F1A59-F84E-42D4-903E-F7C1BA63CF6F}" type="parTrans" cxnId="{1765B7A7-9E79-4991-8CB3-ED913C103628}">
      <dgm:prSet/>
      <dgm:spPr/>
      <dgm:t>
        <a:bodyPr/>
        <a:lstStyle/>
        <a:p>
          <a:endParaRPr lang="en-US"/>
        </a:p>
      </dgm:t>
    </dgm:pt>
    <dgm:pt modelId="{D0E4AF97-7841-497E-ABCD-8EEBBDBC276E}" type="sibTrans" cxnId="{1765B7A7-9E79-4991-8CB3-ED913C103628}">
      <dgm:prSet/>
      <dgm:spPr/>
      <dgm:t>
        <a:bodyPr/>
        <a:lstStyle/>
        <a:p>
          <a:endParaRPr lang="en-US"/>
        </a:p>
      </dgm:t>
    </dgm:pt>
    <dgm:pt modelId="{64D8EC03-75E6-4304-9DE3-C7250E16891D}" type="pres">
      <dgm:prSet presAssocID="{C718BA09-2A8E-4CDA-8524-E7920198800F}" presName="root" presStyleCnt="0">
        <dgm:presLayoutVars>
          <dgm:dir/>
          <dgm:resizeHandles val="exact"/>
        </dgm:presLayoutVars>
      </dgm:prSet>
      <dgm:spPr/>
    </dgm:pt>
    <dgm:pt modelId="{F1A445E1-4F58-4A38-A9A9-E4DE6B0EFA60}" type="pres">
      <dgm:prSet presAssocID="{8B4F1127-DEA6-4D5E-93B3-A37988A8FA67}" presName="compNode" presStyleCnt="0"/>
      <dgm:spPr/>
    </dgm:pt>
    <dgm:pt modelId="{6E158CFC-08CD-47D9-B040-A81A7DBD9294}" type="pres">
      <dgm:prSet presAssocID="{8B4F1127-DEA6-4D5E-93B3-A37988A8FA67}" presName="iconBgRect" presStyleLbl="bgShp" presStyleIdx="0" presStyleCnt="3"/>
      <dgm:spPr/>
    </dgm:pt>
    <dgm:pt modelId="{B637E1AC-941F-4BDB-BB45-A748F8123C4B}" type="pres">
      <dgm:prSet presAssocID="{8B4F1127-DEA6-4D5E-93B3-A37988A8FA6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AA8C4AB-8DE0-4FC3-BF54-EC16986F80E0}" type="pres">
      <dgm:prSet presAssocID="{8B4F1127-DEA6-4D5E-93B3-A37988A8FA67}" presName="spaceRect" presStyleCnt="0"/>
      <dgm:spPr/>
    </dgm:pt>
    <dgm:pt modelId="{A56F2C20-5E72-4C90-BE27-1F747FCA78E4}" type="pres">
      <dgm:prSet presAssocID="{8B4F1127-DEA6-4D5E-93B3-A37988A8FA67}" presName="textRect" presStyleLbl="revTx" presStyleIdx="0" presStyleCnt="3">
        <dgm:presLayoutVars>
          <dgm:chMax val="1"/>
          <dgm:chPref val="1"/>
        </dgm:presLayoutVars>
      </dgm:prSet>
      <dgm:spPr/>
    </dgm:pt>
    <dgm:pt modelId="{EB912553-383F-4EE7-90C4-E68EC8166F54}" type="pres">
      <dgm:prSet presAssocID="{5F15FF87-51CC-42C7-BA01-B8A584404DE3}" presName="sibTrans" presStyleCnt="0"/>
      <dgm:spPr/>
    </dgm:pt>
    <dgm:pt modelId="{592A4DD8-F79E-42E3-80B8-3717C1DB7F8F}" type="pres">
      <dgm:prSet presAssocID="{DC82FF3B-4F62-47D7-A837-8E229FB09D66}" presName="compNode" presStyleCnt="0"/>
      <dgm:spPr/>
    </dgm:pt>
    <dgm:pt modelId="{56BC00EC-EA93-4149-B40F-99BAF6EA6771}" type="pres">
      <dgm:prSet presAssocID="{DC82FF3B-4F62-47D7-A837-8E229FB09D66}" presName="iconBgRect" presStyleLbl="bgShp" presStyleIdx="1" presStyleCnt="3"/>
      <dgm:spPr/>
    </dgm:pt>
    <dgm:pt modelId="{9ED282B7-C056-4599-8577-48E653A0FC5B}" type="pres">
      <dgm:prSet presAssocID="{DC82FF3B-4F62-47D7-A837-8E229FB09D6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95E7DBB-8C93-423F-9E09-595CF0E23A71}" type="pres">
      <dgm:prSet presAssocID="{DC82FF3B-4F62-47D7-A837-8E229FB09D66}" presName="spaceRect" presStyleCnt="0"/>
      <dgm:spPr/>
    </dgm:pt>
    <dgm:pt modelId="{1EA4B90D-AA2C-4D8F-BFB2-580C9164EE2D}" type="pres">
      <dgm:prSet presAssocID="{DC82FF3B-4F62-47D7-A837-8E229FB09D66}" presName="textRect" presStyleLbl="revTx" presStyleIdx="1" presStyleCnt="3">
        <dgm:presLayoutVars>
          <dgm:chMax val="1"/>
          <dgm:chPref val="1"/>
        </dgm:presLayoutVars>
      </dgm:prSet>
      <dgm:spPr/>
    </dgm:pt>
    <dgm:pt modelId="{3F41EE2E-C98C-4932-AACA-B8D9398BDD62}" type="pres">
      <dgm:prSet presAssocID="{5B1AEB0A-1B98-4CA1-9302-A8A8E7B43F68}" presName="sibTrans" presStyleCnt="0"/>
      <dgm:spPr/>
    </dgm:pt>
    <dgm:pt modelId="{7E48386A-37A6-400C-9D94-E92D24E72AD6}" type="pres">
      <dgm:prSet presAssocID="{88FEF2FD-4D05-4990-9279-3ABA744D5933}" presName="compNode" presStyleCnt="0"/>
      <dgm:spPr/>
    </dgm:pt>
    <dgm:pt modelId="{7C7FF748-8FA1-4FE9-BAFC-6D27C906A5FE}" type="pres">
      <dgm:prSet presAssocID="{88FEF2FD-4D05-4990-9279-3ABA744D5933}" presName="iconBgRect" presStyleLbl="bgShp" presStyleIdx="2" presStyleCnt="3"/>
      <dgm:spPr/>
    </dgm:pt>
    <dgm:pt modelId="{C71EC7E2-60B9-418C-8A42-2E43B66A4679}" type="pres">
      <dgm:prSet presAssocID="{88FEF2FD-4D05-4990-9279-3ABA744D59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B4A4401-8B97-436D-86FB-E313A9F74AA6}" type="pres">
      <dgm:prSet presAssocID="{88FEF2FD-4D05-4990-9279-3ABA744D5933}" presName="spaceRect" presStyleCnt="0"/>
      <dgm:spPr/>
    </dgm:pt>
    <dgm:pt modelId="{D9F3FB3C-CC18-446C-BE3D-2EC9550CAE57}" type="pres">
      <dgm:prSet presAssocID="{88FEF2FD-4D05-4990-9279-3ABA744D593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5831302-7FA3-44FC-B21B-4FCCD815B8E2}" type="presOf" srcId="{C718BA09-2A8E-4CDA-8524-E7920198800F}" destId="{64D8EC03-75E6-4304-9DE3-C7250E16891D}" srcOrd="0" destOrd="0" presId="urn:microsoft.com/office/officeart/2018/5/layout/IconCircleLabelList"/>
    <dgm:cxn modelId="{300B9028-B972-45CF-B7AB-C733C4BEDBFD}" type="presOf" srcId="{DC82FF3B-4F62-47D7-A837-8E229FB09D66}" destId="{1EA4B90D-AA2C-4D8F-BFB2-580C9164EE2D}" srcOrd="0" destOrd="0" presId="urn:microsoft.com/office/officeart/2018/5/layout/IconCircleLabelList"/>
    <dgm:cxn modelId="{A262A42D-0EFE-4071-A30F-44B1C64374A8}" srcId="{C718BA09-2A8E-4CDA-8524-E7920198800F}" destId="{8B4F1127-DEA6-4D5E-93B3-A37988A8FA67}" srcOrd="0" destOrd="0" parTransId="{3BFEE3DA-E999-4441-B53C-348CFDE6EED4}" sibTransId="{5F15FF87-51CC-42C7-BA01-B8A584404DE3}"/>
    <dgm:cxn modelId="{C4F84A45-BBFA-4806-B784-D831288F1DA3}" srcId="{C718BA09-2A8E-4CDA-8524-E7920198800F}" destId="{DC82FF3B-4F62-47D7-A837-8E229FB09D66}" srcOrd="1" destOrd="0" parTransId="{938761FE-92B6-488D-A089-1DE8430D959A}" sibTransId="{5B1AEB0A-1B98-4CA1-9302-A8A8E7B43F68}"/>
    <dgm:cxn modelId="{1765B7A7-9E79-4991-8CB3-ED913C103628}" srcId="{C718BA09-2A8E-4CDA-8524-E7920198800F}" destId="{88FEF2FD-4D05-4990-9279-3ABA744D5933}" srcOrd="2" destOrd="0" parTransId="{3F2F1A59-F84E-42D4-903E-F7C1BA63CF6F}" sibTransId="{D0E4AF97-7841-497E-ABCD-8EEBBDBC276E}"/>
    <dgm:cxn modelId="{84ADE9B9-2FFC-42A5-9BC5-CC89A6556D88}" type="presOf" srcId="{88FEF2FD-4D05-4990-9279-3ABA744D5933}" destId="{D9F3FB3C-CC18-446C-BE3D-2EC9550CAE57}" srcOrd="0" destOrd="0" presId="urn:microsoft.com/office/officeart/2018/5/layout/IconCircleLabelList"/>
    <dgm:cxn modelId="{44060FD2-5826-4284-8D03-8EABD877D5AD}" type="presOf" srcId="{8B4F1127-DEA6-4D5E-93B3-A37988A8FA67}" destId="{A56F2C20-5E72-4C90-BE27-1F747FCA78E4}" srcOrd="0" destOrd="0" presId="urn:microsoft.com/office/officeart/2018/5/layout/IconCircleLabelList"/>
    <dgm:cxn modelId="{FF67FD5C-AC48-430E-8323-D9D0342AE4E2}" type="presParOf" srcId="{64D8EC03-75E6-4304-9DE3-C7250E16891D}" destId="{F1A445E1-4F58-4A38-A9A9-E4DE6B0EFA60}" srcOrd="0" destOrd="0" presId="urn:microsoft.com/office/officeart/2018/5/layout/IconCircleLabelList"/>
    <dgm:cxn modelId="{048159AE-E7BA-4DCE-BFB0-D8BF87544B52}" type="presParOf" srcId="{F1A445E1-4F58-4A38-A9A9-E4DE6B0EFA60}" destId="{6E158CFC-08CD-47D9-B040-A81A7DBD9294}" srcOrd="0" destOrd="0" presId="urn:microsoft.com/office/officeart/2018/5/layout/IconCircleLabelList"/>
    <dgm:cxn modelId="{83FDD041-FED6-42BC-BD0B-012CC2E0E88E}" type="presParOf" srcId="{F1A445E1-4F58-4A38-A9A9-E4DE6B0EFA60}" destId="{B637E1AC-941F-4BDB-BB45-A748F8123C4B}" srcOrd="1" destOrd="0" presId="urn:microsoft.com/office/officeart/2018/5/layout/IconCircleLabelList"/>
    <dgm:cxn modelId="{1BD2A449-7C5D-4B1E-85A7-7D04A6B9BD2E}" type="presParOf" srcId="{F1A445E1-4F58-4A38-A9A9-E4DE6B0EFA60}" destId="{9AA8C4AB-8DE0-4FC3-BF54-EC16986F80E0}" srcOrd="2" destOrd="0" presId="urn:microsoft.com/office/officeart/2018/5/layout/IconCircleLabelList"/>
    <dgm:cxn modelId="{EC8DFE6D-73AB-459B-8AC6-67448EE9EB1B}" type="presParOf" srcId="{F1A445E1-4F58-4A38-A9A9-E4DE6B0EFA60}" destId="{A56F2C20-5E72-4C90-BE27-1F747FCA78E4}" srcOrd="3" destOrd="0" presId="urn:microsoft.com/office/officeart/2018/5/layout/IconCircleLabelList"/>
    <dgm:cxn modelId="{D588944A-2A82-422B-AAC1-1D9C31ECD324}" type="presParOf" srcId="{64D8EC03-75E6-4304-9DE3-C7250E16891D}" destId="{EB912553-383F-4EE7-90C4-E68EC8166F54}" srcOrd="1" destOrd="0" presId="urn:microsoft.com/office/officeart/2018/5/layout/IconCircleLabelList"/>
    <dgm:cxn modelId="{D28A8069-54CF-4BE8-A8D6-D764FA25EE4C}" type="presParOf" srcId="{64D8EC03-75E6-4304-9DE3-C7250E16891D}" destId="{592A4DD8-F79E-42E3-80B8-3717C1DB7F8F}" srcOrd="2" destOrd="0" presId="urn:microsoft.com/office/officeart/2018/5/layout/IconCircleLabelList"/>
    <dgm:cxn modelId="{671B5236-4E24-4C68-B6EF-DED4BC98D5A6}" type="presParOf" srcId="{592A4DD8-F79E-42E3-80B8-3717C1DB7F8F}" destId="{56BC00EC-EA93-4149-B40F-99BAF6EA6771}" srcOrd="0" destOrd="0" presId="urn:microsoft.com/office/officeart/2018/5/layout/IconCircleLabelList"/>
    <dgm:cxn modelId="{49361CDC-CE20-4C8D-8CA8-248B2454663F}" type="presParOf" srcId="{592A4DD8-F79E-42E3-80B8-3717C1DB7F8F}" destId="{9ED282B7-C056-4599-8577-48E653A0FC5B}" srcOrd="1" destOrd="0" presId="urn:microsoft.com/office/officeart/2018/5/layout/IconCircleLabelList"/>
    <dgm:cxn modelId="{26A54EE4-706F-4124-8B9D-2540A3807E77}" type="presParOf" srcId="{592A4DD8-F79E-42E3-80B8-3717C1DB7F8F}" destId="{995E7DBB-8C93-423F-9E09-595CF0E23A71}" srcOrd="2" destOrd="0" presId="urn:microsoft.com/office/officeart/2018/5/layout/IconCircleLabelList"/>
    <dgm:cxn modelId="{E8A944D3-97B3-4D8E-8FC3-2BAF4798E9DD}" type="presParOf" srcId="{592A4DD8-F79E-42E3-80B8-3717C1DB7F8F}" destId="{1EA4B90D-AA2C-4D8F-BFB2-580C9164EE2D}" srcOrd="3" destOrd="0" presId="urn:microsoft.com/office/officeart/2018/5/layout/IconCircleLabelList"/>
    <dgm:cxn modelId="{255DEDC5-9DA4-4FFA-B859-938508752C06}" type="presParOf" srcId="{64D8EC03-75E6-4304-9DE3-C7250E16891D}" destId="{3F41EE2E-C98C-4932-AACA-B8D9398BDD62}" srcOrd="3" destOrd="0" presId="urn:microsoft.com/office/officeart/2018/5/layout/IconCircleLabelList"/>
    <dgm:cxn modelId="{D6D1D243-589F-434C-B640-DC1B7396C0B3}" type="presParOf" srcId="{64D8EC03-75E6-4304-9DE3-C7250E16891D}" destId="{7E48386A-37A6-400C-9D94-E92D24E72AD6}" srcOrd="4" destOrd="0" presId="urn:microsoft.com/office/officeart/2018/5/layout/IconCircleLabelList"/>
    <dgm:cxn modelId="{BAF97553-61C9-406D-8178-1BFA4075B5C2}" type="presParOf" srcId="{7E48386A-37A6-400C-9D94-E92D24E72AD6}" destId="{7C7FF748-8FA1-4FE9-BAFC-6D27C906A5FE}" srcOrd="0" destOrd="0" presId="urn:microsoft.com/office/officeart/2018/5/layout/IconCircleLabelList"/>
    <dgm:cxn modelId="{1313F6BB-D35F-4868-88C5-F6268E965DD0}" type="presParOf" srcId="{7E48386A-37A6-400C-9D94-E92D24E72AD6}" destId="{C71EC7E2-60B9-418C-8A42-2E43B66A4679}" srcOrd="1" destOrd="0" presId="urn:microsoft.com/office/officeart/2018/5/layout/IconCircleLabelList"/>
    <dgm:cxn modelId="{CCB95FA0-1DFA-4977-9E23-AEAD97498544}" type="presParOf" srcId="{7E48386A-37A6-400C-9D94-E92D24E72AD6}" destId="{4B4A4401-8B97-436D-86FB-E313A9F74AA6}" srcOrd="2" destOrd="0" presId="urn:microsoft.com/office/officeart/2018/5/layout/IconCircleLabelList"/>
    <dgm:cxn modelId="{B6FBCB7B-C85F-47D1-88BC-BF4B55BA3C46}" type="presParOf" srcId="{7E48386A-37A6-400C-9D94-E92D24E72AD6}" destId="{D9F3FB3C-CC18-446C-BE3D-2EC9550CAE5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24E681-B5F7-45C6-92A5-D02EEE7C9DB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812FBF-DA4C-4B6E-8498-7F7E6E0EA188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Immediate electricity savings (~$20,000/year)</a:t>
          </a:r>
        </a:p>
      </dgm:t>
    </dgm:pt>
    <dgm:pt modelId="{9C001544-4D05-4DD7-854A-45A7DACC6667}" type="parTrans" cxnId="{E0A91164-ECDA-4FEA-804F-E4A7AD0103AA}">
      <dgm:prSet/>
      <dgm:spPr/>
      <dgm:t>
        <a:bodyPr/>
        <a:lstStyle/>
        <a:p>
          <a:endParaRPr lang="en-US"/>
        </a:p>
      </dgm:t>
    </dgm:pt>
    <dgm:pt modelId="{26CB4DBE-75B3-4F58-BE28-F4148453B4C0}" type="sibTrans" cxnId="{E0A91164-ECDA-4FEA-804F-E4A7AD0103AA}">
      <dgm:prSet/>
      <dgm:spPr/>
      <dgm:t>
        <a:bodyPr/>
        <a:lstStyle/>
        <a:p>
          <a:endParaRPr lang="en-US"/>
        </a:p>
      </dgm:t>
    </dgm:pt>
    <dgm:pt modelId="{0D0E8838-DFB9-4ADF-8E1F-6878F18F3D5D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Net cash flow turns positive in Year 3</a:t>
          </a:r>
        </a:p>
      </dgm:t>
    </dgm:pt>
    <dgm:pt modelId="{A6306D17-458D-42C1-A8FA-2FBDC28F5763}" type="parTrans" cxnId="{55561402-B7B2-4186-AE5D-B30992BD1E39}">
      <dgm:prSet/>
      <dgm:spPr/>
      <dgm:t>
        <a:bodyPr/>
        <a:lstStyle/>
        <a:p>
          <a:endParaRPr lang="en-US"/>
        </a:p>
      </dgm:t>
    </dgm:pt>
    <dgm:pt modelId="{08100EA8-D460-436B-B57E-A94B6C4B8B75}" type="sibTrans" cxnId="{55561402-B7B2-4186-AE5D-B30992BD1E39}">
      <dgm:prSet/>
      <dgm:spPr/>
      <dgm:t>
        <a:bodyPr/>
        <a:lstStyle/>
        <a:p>
          <a:endParaRPr lang="en-US"/>
        </a:p>
      </dgm:t>
    </dgm:pt>
    <dgm:pt modelId="{F6C45D14-F288-46DC-BEB2-D5CBAAFF4DA3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Loan is covered by utility savings + solar incentives</a:t>
          </a:r>
        </a:p>
      </dgm:t>
    </dgm:pt>
    <dgm:pt modelId="{4DF2696A-E51A-4DBB-B52A-253C496BF7F4}" type="parTrans" cxnId="{D891CC28-0E88-4E96-9DD8-0A03292F049D}">
      <dgm:prSet/>
      <dgm:spPr/>
      <dgm:t>
        <a:bodyPr/>
        <a:lstStyle/>
        <a:p>
          <a:endParaRPr lang="en-US"/>
        </a:p>
      </dgm:t>
    </dgm:pt>
    <dgm:pt modelId="{D956AE6B-164A-4F79-893E-E0BBD7D2789F}" type="sibTrans" cxnId="{D891CC28-0E88-4E96-9DD8-0A03292F049D}">
      <dgm:prSet/>
      <dgm:spPr/>
      <dgm:t>
        <a:bodyPr/>
        <a:lstStyle/>
        <a:p>
          <a:endParaRPr lang="en-US"/>
        </a:p>
      </dgm:t>
    </dgm:pt>
    <dgm:pt modelId="{036869FE-099A-4537-A6B5-4BFF954A8ADC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Cumulative cash flow turns positive:</a:t>
          </a:r>
        </a:p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 -With Tax Credit: 	in Year 6</a:t>
          </a:r>
        </a:p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 -Without Tax Credit:	in Year 22</a:t>
          </a:r>
        </a:p>
      </dgm:t>
    </dgm:pt>
    <dgm:pt modelId="{D5C0F34C-F680-4389-8A55-9D992E66016A}" type="parTrans" cxnId="{BFA4A417-5482-44D6-8F6A-7F67FDDB4496}">
      <dgm:prSet/>
      <dgm:spPr/>
      <dgm:t>
        <a:bodyPr/>
        <a:lstStyle/>
        <a:p>
          <a:endParaRPr lang="en-US"/>
        </a:p>
      </dgm:t>
    </dgm:pt>
    <dgm:pt modelId="{61D3D4A5-C85E-4E66-94DF-34DEE29FE946}" type="sibTrans" cxnId="{BFA4A417-5482-44D6-8F6A-7F67FDDB4496}">
      <dgm:prSet/>
      <dgm:spPr/>
      <dgm:t>
        <a:bodyPr/>
        <a:lstStyle/>
        <a:p>
          <a:endParaRPr lang="en-US"/>
        </a:p>
      </dgm:t>
    </dgm:pt>
    <dgm:pt modelId="{4064F287-7290-46BF-B890-4731C9676ED9}">
      <dgm:prSet/>
      <dgm:spPr/>
      <dgm:t>
        <a:bodyPr/>
        <a:lstStyle/>
        <a:p>
          <a:pPr>
            <a:buNone/>
          </a:pP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247D43-FFC9-4B45-81FC-AC9B78E3BF38}" type="parTrans" cxnId="{D8EC64A9-F73D-474D-8254-262B9ED453C7}">
      <dgm:prSet/>
      <dgm:spPr/>
      <dgm:t>
        <a:bodyPr/>
        <a:lstStyle/>
        <a:p>
          <a:endParaRPr lang="en-US"/>
        </a:p>
      </dgm:t>
    </dgm:pt>
    <dgm:pt modelId="{17D3E50F-9F63-4186-9355-866CB11762F4}" type="sibTrans" cxnId="{D8EC64A9-F73D-474D-8254-262B9ED453C7}">
      <dgm:prSet/>
      <dgm:spPr/>
      <dgm:t>
        <a:bodyPr/>
        <a:lstStyle/>
        <a:p>
          <a:endParaRPr lang="en-US"/>
        </a:p>
      </dgm:t>
    </dgm:pt>
    <dgm:pt modelId="{C5564104-9C65-9E4C-BBCE-2BDB34303B77}" type="pres">
      <dgm:prSet presAssocID="{6124E681-B5F7-45C6-92A5-D02EEE7C9DB1}" presName="linear" presStyleCnt="0">
        <dgm:presLayoutVars>
          <dgm:animLvl val="lvl"/>
          <dgm:resizeHandles val="exact"/>
        </dgm:presLayoutVars>
      </dgm:prSet>
      <dgm:spPr/>
    </dgm:pt>
    <dgm:pt modelId="{C8738F78-E20F-F249-83D2-31EF3FEF8A2A}" type="pres">
      <dgm:prSet presAssocID="{0D0E8838-DFB9-4ADF-8E1F-6878F18F3D5D}" presName="parentText" presStyleLbl="node1" presStyleIdx="0" presStyleCnt="4" custLinFactNeighborY="94632">
        <dgm:presLayoutVars>
          <dgm:chMax val="0"/>
          <dgm:bulletEnabled val="1"/>
        </dgm:presLayoutVars>
      </dgm:prSet>
      <dgm:spPr/>
    </dgm:pt>
    <dgm:pt modelId="{568291B5-23DA-D343-885C-3FD97A2FF10F}" type="pres">
      <dgm:prSet presAssocID="{08100EA8-D460-436B-B57E-A94B6C4B8B75}" presName="spacer" presStyleCnt="0"/>
      <dgm:spPr/>
    </dgm:pt>
    <dgm:pt modelId="{B5B401DD-2E11-6149-86DA-841E7B561BF3}" type="pres">
      <dgm:prSet presAssocID="{036869FE-099A-4537-A6B5-4BFF954A8ADC}" presName="parentText" presStyleLbl="node1" presStyleIdx="1" presStyleCnt="4" custLinFactNeighborY="41150">
        <dgm:presLayoutVars>
          <dgm:chMax val="0"/>
          <dgm:bulletEnabled val="1"/>
        </dgm:presLayoutVars>
      </dgm:prSet>
      <dgm:spPr/>
    </dgm:pt>
    <dgm:pt modelId="{08830B91-CA2A-FE4F-9275-60F31C0D1786}" type="pres">
      <dgm:prSet presAssocID="{036869FE-099A-4537-A6B5-4BFF954A8ADC}" presName="childText" presStyleLbl="revTx" presStyleIdx="0" presStyleCnt="1">
        <dgm:presLayoutVars>
          <dgm:bulletEnabled val="1"/>
        </dgm:presLayoutVars>
      </dgm:prSet>
      <dgm:spPr/>
    </dgm:pt>
    <dgm:pt modelId="{01555DB6-6F46-1A45-88B4-3018D6D1A2E4}" type="pres">
      <dgm:prSet presAssocID="{8A812FBF-DA4C-4B6E-8498-7F7E6E0EA188}" presName="parentText" presStyleLbl="node1" presStyleIdx="2" presStyleCnt="4" custLinFactY="-910" custLinFactNeighborY="-100000">
        <dgm:presLayoutVars>
          <dgm:chMax val="0"/>
          <dgm:bulletEnabled val="1"/>
        </dgm:presLayoutVars>
      </dgm:prSet>
      <dgm:spPr/>
    </dgm:pt>
    <dgm:pt modelId="{467C0ECC-DE1A-6043-B1A5-5D9119415D3F}" type="pres">
      <dgm:prSet presAssocID="{26CB4DBE-75B3-4F58-BE28-F4148453B4C0}" presName="spacer" presStyleCnt="0"/>
      <dgm:spPr/>
    </dgm:pt>
    <dgm:pt modelId="{CBF1443A-66C3-D44E-AC42-4D61208562D6}" type="pres">
      <dgm:prSet presAssocID="{F6C45D14-F288-46DC-BEB2-D5CBAAFF4DA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5561402-B7B2-4186-AE5D-B30992BD1E39}" srcId="{6124E681-B5F7-45C6-92A5-D02EEE7C9DB1}" destId="{0D0E8838-DFB9-4ADF-8E1F-6878F18F3D5D}" srcOrd="0" destOrd="0" parTransId="{A6306D17-458D-42C1-A8FA-2FBDC28F5763}" sibTransId="{08100EA8-D460-436B-B57E-A94B6C4B8B75}"/>
    <dgm:cxn modelId="{BFA4A417-5482-44D6-8F6A-7F67FDDB4496}" srcId="{6124E681-B5F7-45C6-92A5-D02EEE7C9DB1}" destId="{036869FE-099A-4537-A6B5-4BFF954A8ADC}" srcOrd="1" destOrd="0" parTransId="{D5C0F34C-F680-4389-8A55-9D992E66016A}" sibTransId="{61D3D4A5-C85E-4E66-94DF-34DEE29FE946}"/>
    <dgm:cxn modelId="{D891CC28-0E88-4E96-9DD8-0A03292F049D}" srcId="{6124E681-B5F7-45C6-92A5-D02EEE7C9DB1}" destId="{F6C45D14-F288-46DC-BEB2-D5CBAAFF4DA3}" srcOrd="3" destOrd="0" parTransId="{4DF2696A-E51A-4DBB-B52A-253C496BF7F4}" sibTransId="{D956AE6B-164A-4F79-893E-E0BBD7D2789F}"/>
    <dgm:cxn modelId="{28E5D355-94AE-2E43-88FB-BFB4414A7700}" type="presOf" srcId="{F6C45D14-F288-46DC-BEB2-D5CBAAFF4DA3}" destId="{CBF1443A-66C3-D44E-AC42-4D61208562D6}" srcOrd="0" destOrd="0" presId="urn:microsoft.com/office/officeart/2005/8/layout/vList2"/>
    <dgm:cxn modelId="{E0A91164-ECDA-4FEA-804F-E4A7AD0103AA}" srcId="{6124E681-B5F7-45C6-92A5-D02EEE7C9DB1}" destId="{8A812FBF-DA4C-4B6E-8498-7F7E6E0EA188}" srcOrd="2" destOrd="0" parTransId="{9C001544-4D05-4DD7-854A-45A7DACC6667}" sibTransId="{26CB4DBE-75B3-4F58-BE28-F4148453B4C0}"/>
    <dgm:cxn modelId="{8338E16B-57E0-6549-9D58-2C15A1780884}" type="presOf" srcId="{4064F287-7290-46BF-B890-4731C9676ED9}" destId="{08830B91-CA2A-FE4F-9275-60F31C0D1786}" srcOrd="0" destOrd="0" presId="urn:microsoft.com/office/officeart/2005/8/layout/vList2"/>
    <dgm:cxn modelId="{42E0D676-55A0-624A-A798-FA104FE42BBE}" type="presOf" srcId="{8A812FBF-DA4C-4B6E-8498-7F7E6E0EA188}" destId="{01555DB6-6F46-1A45-88B4-3018D6D1A2E4}" srcOrd="0" destOrd="0" presId="urn:microsoft.com/office/officeart/2005/8/layout/vList2"/>
    <dgm:cxn modelId="{8896497D-16C9-5846-893E-57C9932C55D9}" type="presOf" srcId="{036869FE-099A-4537-A6B5-4BFF954A8ADC}" destId="{B5B401DD-2E11-6149-86DA-841E7B561BF3}" srcOrd="0" destOrd="0" presId="urn:microsoft.com/office/officeart/2005/8/layout/vList2"/>
    <dgm:cxn modelId="{D8EC64A9-F73D-474D-8254-262B9ED453C7}" srcId="{036869FE-099A-4537-A6B5-4BFF954A8ADC}" destId="{4064F287-7290-46BF-B890-4731C9676ED9}" srcOrd="0" destOrd="0" parTransId="{36247D43-FFC9-4B45-81FC-AC9B78E3BF38}" sibTransId="{17D3E50F-9F63-4186-9355-866CB11762F4}"/>
    <dgm:cxn modelId="{7E6884B9-5F54-E143-B407-E9630B16FDB4}" type="presOf" srcId="{6124E681-B5F7-45C6-92A5-D02EEE7C9DB1}" destId="{C5564104-9C65-9E4C-BBCE-2BDB34303B77}" srcOrd="0" destOrd="0" presId="urn:microsoft.com/office/officeart/2005/8/layout/vList2"/>
    <dgm:cxn modelId="{4A4E6CFB-CB51-7F4E-8012-C4468A4BC7A9}" type="presOf" srcId="{0D0E8838-DFB9-4ADF-8E1F-6878F18F3D5D}" destId="{C8738F78-E20F-F249-83D2-31EF3FEF8A2A}" srcOrd="0" destOrd="0" presId="urn:microsoft.com/office/officeart/2005/8/layout/vList2"/>
    <dgm:cxn modelId="{88398465-DD07-E240-AD7C-97040AB33A49}" type="presParOf" srcId="{C5564104-9C65-9E4C-BBCE-2BDB34303B77}" destId="{C8738F78-E20F-F249-83D2-31EF3FEF8A2A}" srcOrd="0" destOrd="0" presId="urn:microsoft.com/office/officeart/2005/8/layout/vList2"/>
    <dgm:cxn modelId="{1D22A528-8901-524F-B62D-807DAE25B6FD}" type="presParOf" srcId="{C5564104-9C65-9E4C-BBCE-2BDB34303B77}" destId="{568291B5-23DA-D343-885C-3FD97A2FF10F}" srcOrd="1" destOrd="0" presId="urn:microsoft.com/office/officeart/2005/8/layout/vList2"/>
    <dgm:cxn modelId="{AC45FB41-AF67-DC49-AD4D-F377E5762F1E}" type="presParOf" srcId="{C5564104-9C65-9E4C-BBCE-2BDB34303B77}" destId="{B5B401DD-2E11-6149-86DA-841E7B561BF3}" srcOrd="2" destOrd="0" presId="urn:microsoft.com/office/officeart/2005/8/layout/vList2"/>
    <dgm:cxn modelId="{241C907F-BF9D-4B4F-B704-18AE59E763BF}" type="presParOf" srcId="{C5564104-9C65-9E4C-BBCE-2BDB34303B77}" destId="{08830B91-CA2A-FE4F-9275-60F31C0D1786}" srcOrd="3" destOrd="0" presId="urn:microsoft.com/office/officeart/2005/8/layout/vList2"/>
    <dgm:cxn modelId="{3C625C54-EA0A-ED43-9F98-7A32801B3FCA}" type="presParOf" srcId="{C5564104-9C65-9E4C-BBCE-2BDB34303B77}" destId="{01555DB6-6F46-1A45-88B4-3018D6D1A2E4}" srcOrd="4" destOrd="0" presId="urn:microsoft.com/office/officeart/2005/8/layout/vList2"/>
    <dgm:cxn modelId="{1BFE667A-6154-E745-B26A-31571704D470}" type="presParOf" srcId="{C5564104-9C65-9E4C-BBCE-2BDB34303B77}" destId="{467C0ECC-DE1A-6043-B1A5-5D9119415D3F}" srcOrd="5" destOrd="0" presId="urn:microsoft.com/office/officeart/2005/8/layout/vList2"/>
    <dgm:cxn modelId="{044B63F2-8C3C-6847-891C-9B9855CC789B}" type="presParOf" srcId="{C5564104-9C65-9E4C-BBCE-2BDB34303B77}" destId="{CBF1443A-66C3-D44E-AC42-4D61208562D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518C7E-A6AA-4D9B-A0D4-6221BF5C2DA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CF493B-8BFE-4086-938B-42043223A454}">
      <dgm:prSet custT="1"/>
      <dgm:spPr/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Goal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: Raise $250,000 (50% of total project cost)</a:t>
          </a:r>
        </a:p>
      </dgm:t>
    </dgm:pt>
    <dgm:pt modelId="{D32BEA75-6D1F-4EAF-B52B-6E2ADF5F709E}" type="parTrans" cxnId="{41DB9880-0045-43D4-A8F3-E30D44E247AE}">
      <dgm:prSet/>
      <dgm:spPr/>
      <dgm:t>
        <a:bodyPr/>
        <a:lstStyle/>
        <a:p>
          <a:endParaRPr lang="en-US"/>
        </a:p>
      </dgm:t>
    </dgm:pt>
    <dgm:pt modelId="{75E98996-23A6-4A65-AC2B-4B17936E8A13}" type="sibTrans" cxnId="{41DB9880-0045-43D4-A8F3-E30D44E247AE}">
      <dgm:prSet/>
      <dgm:spPr/>
      <dgm:t>
        <a:bodyPr/>
        <a:lstStyle/>
        <a:p>
          <a:endParaRPr lang="en-US"/>
        </a:p>
      </dgm:t>
    </dgm:pt>
    <dgm:pt modelId="{38A6F5FD-608D-4E52-9F52-058373BB29E2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Confirmed pledges of $83,000 so far</a:t>
          </a:r>
        </a:p>
      </dgm:t>
    </dgm:pt>
    <dgm:pt modelId="{862C0054-5539-46C8-95C9-779BDBA49F20}" type="parTrans" cxnId="{81A73602-0875-4403-B0C9-03B211E26947}">
      <dgm:prSet/>
      <dgm:spPr/>
      <dgm:t>
        <a:bodyPr/>
        <a:lstStyle/>
        <a:p>
          <a:endParaRPr lang="en-US"/>
        </a:p>
      </dgm:t>
    </dgm:pt>
    <dgm:pt modelId="{9FA48274-5E6E-401A-BF68-700079C4C8AE}" type="sibTrans" cxnId="{81A73602-0875-4403-B0C9-03B211E26947}">
      <dgm:prSet/>
      <dgm:spPr/>
      <dgm:t>
        <a:bodyPr/>
        <a:lstStyle/>
        <a:p>
          <a:endParaRPr lang="en-US"/>
        </a:p>
      </dgm:t>
    </dgm:pt>
    <dgm:pt modelId="{CD4E8D35-8CA4-4FD6-9A07-169BEDF629B2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Remaining needed: 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$167,000</a:t>
          </a:r>
        </a:p>
      </dgm:t>
    </dgm:pt>
    <dgm:pt modelId="{92017480-833F-47D9-816E-F1F1E8777737}" type="parTrans" cxnId="{5E699FDE-FF2F-49BD-BE71-34172CE2F0C9}">
      <dgm:prSet/>
      <dgm:spPr/>
      <dgm:t>
        <a:bodyPr/>
        <a:lstStyle/>
        <a:p>
          <a:endParaRPr lang="en-US"/>
        </a:p>
      </dgm:t>
    </dgm:pt>
    <dgm:pt modelId="{FDA08D0F-99CC-4110-A06D-87070CBA1D8C}" type="sibTrans" cxnId="{5E699FDE-FF2F-49BD-BE71-34172CE2F0C9}">
      <dgm:prSet/>
      <dgm:spPr/>
      <dgm:t>
        <a:bodyPr/>
        <a:lstStyle/>
        <a:p>
          <a:endParaRPr lang="en-US"/>
        </a:p>
      </dgm:t>
    </dgm:pt>
    <dgm:pt modelId="{ADCC1928-88E8-2F4F-B09F-84B9B567D91D}" type="pres">
      <dgm:prSet presAssocID="{AA518C7E-A6AA-4D9B-A0D4-6221BF5C2DA6}" presName="vert0" presStyleCnt="0">
        <dgm:presLayoutVars>
          <dgm:dir/>
          <dgm:animOne val="branch"/>
          <dgm:animLvl val="lvl"/>
        </dgm:presLayoutVars>
      </dgm:prSet>
      <dgm:spPr/>
    </dgm:pt>
    <dgm:pt modelId="{9654D61A-3444-3545-B177-150062FDDC0D}" type="pres">
      <dgm:prSet presAssocID="{1FCF493B-8BFE-4086-938B-42043223A454}" presName="thickLine" presStyleLbl="alignNode1" presStyleIdx="0" presStyleCnt="3"/>
      <dgm:spPr/>
    </dgm:pt>
    <dgm:pt modelId="{B36879D9-EF86-7144-9FB7-E3F41575F0D9}" type="pres">
      <dgm:prSet presAssocID="{1FCF493B-8BFE-4086-938B-42043223A454}" presName="horz1" presStyleCnt="0"/>
      <dgm:spPr/>
    </dgm:pt>
    <dgm:pt modelId="{6AF6B86B-91A7-C94D-A0BC-A5C31B16000E}" type="pres">
      <dgm:prSet presAssocID="{1FCF493B-8BFE-4086-938B-42043223A454}" presName="tx1" presStyleLbl="revTx" presStyleIdx="0" presStyleCnt="3"/>
      <dgm:spPr/>
    </dgm:pt>
    <dgm:pt modelId="{970ACB4A-5BB9-1244-BCA3-8CD1AD55E8FD}" type="pres">
      <dgm:prSet presAssocID="{1FCF493B-8BFE-4086-938B-42043223A454}" presName="vert1" presStyleCnt="0"/>
      <dgm:spPr/>
    </dgm:pt>
    <dgm:pt modelId="{3AD0AF8D-EB50-204D-9F68-06F2E2D206CD}" type="pres">
      <dgm:prSet presAssocID="{38A6F5FD-608D-4E52-9F52-058373BB29E2}" presName="thickLine" presStyleLbl="alignNode1" presStyleIdx="1" presStyleCnt="3"/>
      <dgm:spPr/>
    </dgm:pt>
    <dgm:pt modelId="{F3A5F077-1021-EC4F-BE19-11DCBE6EB987}" type="pres">
      <dgm:prSet presAssocID="{38A6F5FD-608D-4E52-9F52-058373BB29E2}" presName="horz1" presStyleCnt="0"/>
      <dgm:spPr/>
    </dgm:pt>
    <dgm:pt modelId="{830DE8F4-6EB5-4246-ACE3-819C7EF70DDC}" type="pres">
      <dgm:prSet presAssocID="{38A6F5FD-608D-4E52-9F52-058373BB29E2}" presName="tx1" presStyleLbl="revTx" presStyleIdx="1" presStyleCnt="3"/>
      <dgm:spPr/>
    </dgm:pt>
    <dgm:pt modelId="{4ED6E92D-3B78-B246-88A7-63B717D682DE}" type="pres">
      <dgm:prSet presAssocID="{38A6F5FD-608D-4E52-9F52-058373BB29E2}" presName="vert1" presStyleCnt="0"/>
      <dgm:spPr/>
    </dgm:pt>
    <dgm:pt modelId="{74EAE8B7-224B-F148-84BB-28C7FD5EAE80}" type="pres">
      <dgm:prSet presAssocID="{CD4E8D35-8CA4-4FD6-9A07-169BEDF629B2}" presName="thickLine" presStyleLbl="alignNode1" presStyleIdx="2" presStyleCnt="3" custLinFactNeighborY="3730"/>
      <dgm:spPr/>
    </dgm:pt>
    <dgm:pt modelId="{4AD72725-7AF5-5845-B731-1B42DA19A233}" type="pres">
      <dgm:prSet presAssocID="{CD4E8D35-8CA4-4FD6-9A07-169BEDF629B2}" presName="horz1" presStyleCnt="0"/>
      <dgm:spPr/>
    </dgm:pt>
    <dgm:pt modelId="{4C1B7363-C2C5-D44B-BEA5-C7BC9C2ACD48}" type="pres">
      <dgm:prSet presAssocID="{CD4E8D35-8CA4-4FD6-9A07-169BEDF629B2}" presName="tx1" presStyleLbl="revTx" presStyleIdx="2" presStyleCnt="3"/>
      <dgm:spPr/>
    </dgm:pt>
    <dgm:pt modelId="{2F8508CE-9BC4-814E-9158-985C0A7B9318}" type="pres">
      <dgm:prSet presAssocID="{CD4E8D35-8CA4-4FD6-9A07-169BEDF629B2}" presName="vert1" presStyleCnt="0"/>
      <dgm:spPr/>
    </dgm:pt>
  </dgm:ptLst>
  <dgm:cxnLst>
    <dgm:cxn modelId="{81A73602-0875-4403-B0C9-03B211E26947}" srcId="{AA518C7E-A6AA-4D9B-A0D4-6221BF5C2DA6}" destId="{38A6F5FD-608D-4E52-9F52-058373BB29E2}" srcOrd="1" destOrd="0" parTransId="{862C0054-5539-46C8-95C9-779BDBA49F20}" sibTransId="{9FA48274-5E6E-401A-BF68-700079C4C8AE}"/>
    <dgm:cxn modelId="{FF6E1E15-FF84-564D-91C0-D8429B8CC602}" type="presOf" srcId="{1FCF493B-8BFE-4086-938B-42043223A454}" destId="{6AF6B86B-91A7-C94D-A0BC-A5C31B16000E}" srcOrd="0" destOrd="0" presId="urn:microsoft.com/office/officeart/2008/layout/LinedList"/>
    <dgm:cxn modelId="{41DB9880-0045-43D4-A8F3-E30D44E247AE}" srcId="{AA518C7E-A6AA-4D9B-A0D4-6221BF5C2DA6}" destId="{1FCF493B-8BFE-4086-938B-42043223A454}" srcOrd="0" destOrd="0" parTransId="{D32BEA75-6D1F-4EAF-B52B-6E2ADF5F709E}" sibTransId="{75E98996-23A6-4A65-AC2B-4B17936E8A13}"/>
    <dgm:cxn modelId="{0BF1CF8C-0442-1842-96D0-29DC7CBB5583}" type="presOf" srcId="{38A6F5FD-608D-4E52-9F52-058373BB29E2}" destId="{830DE8F4-6EB5-4246-ACE3-819C7EF70DDC}" srcOrd="0" destOrd="0" presId="urn:microsoft.com/office/officeart/2008/layout/LinedList"/>
    <dgm:cxn modelId="{31C98194-B842-B94E-BACA-22F962EB960D}" type="presOf" srcId="{AA518C7E-A6AA-4D9B-A0D4-6221BF5C2DA6}" destId="{ADCC1928-88E8-2F4F-B09F-84B9B567D91D}" srcOrd="0" destOrd="0" presId="urn:microsoft.com/office/officeart/2008/layout/LinedList"/>
    <dgm:cxn modelId="{5E699FDE-FF2F-49BD-BE71-34172CE2F0C9}" srcId="{AA518C7E-A6AA-4D9B-A0D4-6221BF5C2DA6}" destId="{CD4E8D35-8CA4-4FD6-9A07-169BEDF629B2}" srcOrd="2" destOrd="0" parTransId="{92017480-833F-47D9-816E-F1F1E8777737}" sibTransId="{FDA08D0F-99CC-4110-A06D-87070CBA1D8C}"/>
    <dgm:cxn modelId="{6FAEC2FC-2AEF-3F40-A46B-F764E8F485A5}" type="presOf" srcId="{CD4E8D35-8CA4-4FD6-9A07-169BEDF629B2}" destId="{4C1B7363-C2C5-D44B-BEA5-C7BC9C2ACD48}" srcOrd="0" destOrd="0" presId="urn:microsoft.com/office/officeart/2008/layout/LinedList"/>
    <dgm:cxn modelId="{E7A7A051-FB95-5B48-8762-873FFE0C541C}" type="presParOf" srcId="{ADCC1928-88E8-2F4F-B09F-84B9B567D91D}" destId="{9654D61A-3444-3545-B177-150062FDDC0D}" srcOrd="0" destOrd="0" presId="urn:microsoft.com/office/officeart/2008/layout/LinedList"/>
    <dgm:cxn modelId="{90004A9E-7FEC-6641-9F70-382F0FF9769C}" type="presParOf" srcId="{ADCC1928-88E8-2F4F-B09F-84B9B567D91D}" destId="{B36879D9-EF86-7144-9FB7-E3F41575F0D9}" srcOrd="1" destOrd="0" presId="urn:microsoft.com/office/officeart/2008/layout/LinedList"/>
    <dgm:cxn modelId="{ED907DE5-B44C-9F42-8768-A2C989F4614A}" type="presParOf" srcId="{B36879D9-EF86-7144-9FB7-E3F41575F0D9}" destId="{6AF6B86B-91A7-C94D-A0BC-A5C31B16000E}" srcOrd="0" destOrd="0" presId="urn:microsoft.com/office/officeart/2008/layout/LinedList"/>
    <dgm:cxn modelId="{EE1590E4-1902-6341-8995-B83AF00D1247}" type="presParOf" srcId="{B36879D9-EF86-7144-9FB7-E3F41575F0D9}" destId="{970ACB4A-5BB9-1244-BCA3-8CD1AD55E8FD}" srcOrd="1" destOrd="0" presId="urn:microsoft.com/office/officeart/2008/layout/LinedList"/>
    <dgm:cxn modelId="{9E587185-EF4F-4046-BBC8-BBB3E1CBA788}" type="presParOf" srcId="{ADCC1928-88E8-2F4F-B09F-84B9B567D91D}" destId="{3AD0AF8D-EB50-204D-9F68-06F2E2D206CD}" srcOrd="2" destOrd="0" presId="urn:microsoft.com/office/officeart/2008/layout/LinedList"/>
    <dgm:cxn modelId="{C1EF5FF3-97A7-E44E-93CC-ED0DF6EE843C}" type="presParOf" srcId="{ADCC1928-88E8-2F4F-B09F-84B9B567D91D}" destId="{F3A5F077-1021-EC4F-BE19-11DCBE6EB987}" srcOrd="3" destOrd="0" presId="urn:microsoft.com/office/officeart/2008/layout/LinedList"/>
    <dgm:cxn modelId="{AA1952CB-D972-3E40-ACAA-8BBBC93D8140}" type="presParOf" srcId="{F3A5F077-1021-EC4F-BE19-11DCBE6EB987}" destId="{830DE8F4-6EB5-4246-ACE3-819C7EF70DDC}" srcOrd="0" destOrd="0" presId="urn:microsoft.com/office/officeart/2008/layout/LinedList"/>
    <dgm:cxn modelId="{517BCE72-87A9-364F-A0F3-6333F1261BFC}" type="presParOf" srcId="{F3A5F077-1021-EC4F-BE19-11DCBE6EB987}" destId="{4ED6E92D-3B78-B246-88A7-63B717D682DE}" srcOrd="1" destOrd="0" presId="urn:microsoft.com/office/officeart/2008/layout/LinedList"/>
    <dgm:cxn modelId="{A57A5A79-765C-5D43-94F6-0CD91C410FC0}" type="presParOf" srcId="{ADCC1928-88E8-2F4F-B09F-84B9B567D91D}" destId="{74EAE8B7-224B-F148-84BB-28C7FD5EAE80}" srcOrd="4" destOrd="0" presId="urn:microsoft.com/office/officeart/2008/layout/LinedList"/>
    <dgm:cxn modelId="{900AF7CC-2E5B-704B-928F-F13E8C3C126B}" type="presParOf" srcId="{ADCC1928-88E8-2F4F-B09F-84B9B567D91D}" destId="{4AD72725-7AF5-5845-B731-1B42DA19A233}" srcOrd="5" destOrd="0" presId="urn:microsoft.com/office/officeart/2008/layout/LinedList"/>
    <dgm:cxn modelId="{8A238230-FF75-7040-9ABE-B195B5BF64F3}" type="presParOf" srcId="{4AD72725-7AF5-5845-B731-1B42DA19A233}" destId="{4C1B7363-C2C5-D44B-BEA5-C7BC9C2ACD48}" srcOrd="0" destOrd="0" presId="urn:microsoft.com/office/officeart/2008/layout/LinedList"/>
    <dgm:cxn modelId="{B2DD6B4D-E0E0-B94C-BF08-5C56C31311CB}" type="presParOf" srcId="{4AD72725-7AF5-5845-B731-1B42DA19A233}" destId="{2F8508CE-9BC4-814E-9158-985C0A7B93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986465-9F95-6243-A0B3-729AAB5D945F}" type="doc">
      <dgm:prSet loTypeId="urn:microsoft.com/office/officeart/2005/8/layout/hChevron3" loCatId="" qsTypeId="urn:microsoft.com/office/officeart/2005/8/quickstyle/simple2" qsCatId="simple" csTypeId="urn:microsoft.com/office/officeart/2005/8/colors/accent4_3" csCatId="accent4" phldr="1"/>
      <dgm:spPr/>
    </dgm:pt>
    <dgm:pt modelId="{72AB81D7-3FA1-4841-9F80-BEE84661E74C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July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AE7AB3-1599-9746-9F7E-47806AB0660D}" type="parTrans" cxnId="{54D75DDC-3DAF-824F-99B2-BA178323A5F2}">
      <dgm:prSet/>
      <dgm:spPr/>
      <dgm:t>
        <a:bodyPr/>
        <a:lstStyle/>
        <a:p>
          <a:endParaRPr lang="en-US"/>
        </a:p>
      </dgm:t>
    </dgm:pt>
    <dgm:pt modelId="{73793C8A-D71A-A346-B877-3CD1C1253EB4}" type="sibTrans" cxnId="{54D75DDC-3DAF-824F-99B2-BA178323A5F2}">
      <dgm:prSet/>
      <dgm:spPr/>
      <dgm:t>
        <a:bodyPr/>
        <a:lstStyle/>
        <a:p>
          <a:endParaRPr lang="en-US"/>
        </a:p>
      </dgm:t>
    </dgm:pt>
    <dgm:pt modelId="{75C66573-93BF-1849-9659-B3D5B8577FA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August</a:t>
          </a:r>
        </a:p>
      </dgm:t>
    </dgm:pt>
    <dgm:pt modelId="{ED6CA4FC-388C-EE48-9276-8BFFCCBA9B05}" type="parTrans" cxnId="{5C02608D-5F21-B14D-81E3-BD8A9F2C8DB6}">
      <dgm:prSet/>
      <dgm:spPr/>
      <dgm:t>
        <a:bodyPr/>
        <a:lstStyle/>
        <a:p>
          <a:endParaRPr lang="en-US"/>
        </a:p>
      </dgm:t>
    </dgm:pt>
    <dgm:pt modelId="{F3548B7B-B7C1-0C47-B4E6-93B9AFB40A2E}" type="sibTrans" cxnId="{5C02608D-5F21-B14D-81E3-BD8A9F2C8DB6}">
      <dgm:prSet/>
      <dgm:spPr/>
      <dgm:t>
        <a:bodyPr/>
        <a:lstStyle/>
        <a:p>
          <a:endParaRPr lang="en-US"/>
        </a:p>
      </dgm:t>
    </dgm:pt>
    <dgm:pt modelId="{D74D34BE-61C9-BF49-81AA-81AC36B7DDE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September</a:t>
          </a:r>
        </a:p>
      </dgm:t>
    </dgm:pt>
    <dgm:pt modelId="{C014E2F3-BED2-EF4C-B721-DBD91E1DAD50}" type="parTrans" cxnId="{4EEAA955-8334-A647-BA0F-EF9AEF07B7B7}">
      <dgm:prSet/>
      <dgm:spPr/>
      <dgm:t>
        <a:bodyPr/>
        <a:lstStyle/>
        <a:p>
          <a:endParaRPr lang="en-US"/>
        </a:p>
      </dgm:t>
    </dgm:pt>
    <dgm:pt modelId="{8F73AC01-3A56-E746-8FFF-6A44685C3413}" type="sibTrans" cxnId="{4EEAA955-8334-A647-BA0F-EF9AEF07B7B7}">
      <dgm:prSet/>
      <dgm:spPr/>
      <dgm:t>
        <a:bodyPr/>
        <a:lstStyle/>
        <a:p>
          <a:endParaRPr lang="en-US"/>
        </a:p>
      </dgm:t>
    </dgm:pt>
    <dgm:pt modelId="{76A3B586-F8CE-8F4D-8AD1-1DE9D5CE8BC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October</a:t>
          </a:r>
        </a:p>
      </dgm:t>
    </dgm:pt>
    <dgm:pt modelId="{207A6074-F63A-7043-B780-867D45D7A823}" type="parTrans" cxnId="{A26BAC30-AF5F-0A44-A670-9FDB2F631A73}">
      <dgm:prSet/>
      <dgm:spPr/>
      <dgm:t>
        <a:bodyPr/>
        <a:lstStyle/>
        <a:p>
          <a:endParaRPr lang="en-US"/>
        </a:p>
      </dgm:t>
    </dgm:pt>
    <dgm:pt modelId="{69F29792-8911-9A44-8531-CB2899312DC0}" type="sibTrans" cxnId="{A26BAC30-AF5F-0A44-A670-9FDB2F631A73}">
      <dgm:prSet/>
      <dgm:spPr/>
      <dgm:t>
        <a:bodyPr/>
        <a:lstStyle/>
        <a:p>
          <a:endParaRPr lang="en-US"/>
        </a:p>
      </dgm:t>
    </dgm:pt>
    <dgm:pt modelId="{36B7FA25-E1D0-494F-8E05-E9D490483FE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December</a:t>
          </a:r>
        </a:p>
      </dgm:t>
    </dgm:pt>
    <dgm:pt modelId="{4CC1C317-8689-A54F-A6B4-88DB2DF41103}" type="parTrans" cxnId="{9BA37A88-7094-AD4B-9AE8-EA562FE91B88}">
      <dgm:prSet/>
      <dgm:spPr/>
      <dgm:t>
        <a:bodyPr/>
        <a:lstStyle/>
        <a:p>
          <a:endParaRPr lang="en-US"/>
        </a:p>
      </dgm:t>
    </dgm:pt>
    <dgm:pt modelId="{2ECB8135-5131-1346-9C95-A154FE407B52}" type="sibTrans" cxnId="{9BA37A88-7094-AD4B-9AE8-EA562FE91B88}">
      <dgm:prSet/>
      <dgm:spPr/>
      <dgm:t>
        <a:bodyPr/>
        <a:lstStyle/>
        <a:p>
          <a:endParaRPr lang="en-US"/>
        </a:p>
      </dgm:t>
    </dgm:pt>
    <dgm:pt modelId="{D6E5C213-7073-814F-9BA4-3F8E38E2B23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March</a:t>
          </a:r>
        </a:p>
      </dgm:t>
    </dgm:pt>
    <dgm:pt modelId="{61D73E55-B50E-2F45-A655-A49A053A8925}" type="parTrans" cxnId="{6147E9FA-4C97-B242-9F8E-F9635E696E93}">
      <dgm:prSet/>
      <dgm:spPr/>
      <dgm:t>
        <a:bodyPr/>
        <a:lstStyle/>
        <a:p>
          <a:endParaRPr lang="en-US"/>
        </a:p>
      </dgm:t>
    </dgm:pt>
    <dgm:pt modelId="{F20E841B-5399-BF4F-B0E0-AACC801B2B14}" type="sibTrans" cxnId="{6147E9FA-4C97-B242-9F8E-F9635E696E93}">
      <dgm:prSet/>
      <dgm:spPr/>
      <dgm:t>
        <a:bodyPr/>
        <a:lstStyle/>
        <a:p>
          <a:endParaRPr lang="en-US"/>
        </a:p>
      </dgm:t>
    </dgm:pt>
    <dgm:pt modelId="{94E3DA7D-4E5C-254F-B880-F8248874017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April-October</a:t>
          </a:r>
        </a:p>
      </dgm:t>
    </dgm:pt>
    <dgm:pt modelId="{8D8319C3-60FD-6143-BC5D-50FC3594659E}" type="parTrans" cxnId="{4C952D18-EE26-2242-A4E1-40E6C2018AA0}">
      <dgm:prSet/>
      <dgm:spPr/>
      <dgm:t>
        <a:bodyPr/>
        <a:lstStyle/>
        <a:p>
          <a:endParaRPr lang="en-US"/>
        </a:p>
      </dgm:t>
    </dgm:pt>
    <dgm:pt modelId="{4FD3E914-2DB2-E94C-B53A-1DDA391E3973}" type="sibTrans" cxnId="{4C952D18-EE26-2242-A4E1-40E6C2018AA0}">
      <dgm:prSet/>
      <dgm:spPr/>
      <dgm:t>
        <a:bodyPr/>
        <a:lstStyle/>
        <a:p>
          <a:endParaRPr lang="en-US"/>
        </a:p>
      </dgm:t>
    </dgm:pt>
    <dgm:pt modelId="{94A8EEF6-CE77-5742-B5C9-3092A540669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27</a:t>
          </a:r>
          <a:r>
            <a:rPr lang="en-US" baseline="30000" dirty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: Fundraising Launch</a:t>
          </a:r>
        </a:p>
      </dgm:t>
    </dgm:pt>
    <dgm:pt modelId="{EF2DF5A8-FAE8-8146-A76A-4486281E08EA}" type="parTrans" cxnId="{6D565B05-F27A-5D45-8090-EDE56338AA76}">
      <dgm:prSet/>
      <dgm:spPr/>
      <dgm:t>
        <a:bodyPr/>
        <a:lstStyle/>
        <a:p>
          <a:endParaRPr lang="en-US"/>
        </a:p>
      </dgm:t>
    </dgm:pt>
    <dgm:pt modelId="{22815F64-5B00-B74B-A4AE-FEF8FDDD199A}" type="sibTrans" cxnId="{6D565B05-F27A-5D45-8090-EDE56338AA76}">
      <dgm:prSet/>
      <dgm:spPr/>
      <dgm:t>
        <a:bodyPr/>
        <a:lstStyle/>
        <a:p>
          <a:endParaRPr lang="en-US"/>
        </a:p>
      </dgm:t>
    </dgm:pt>
    <dgm:pt modelId="{24AC09A8-521E-8941-BD09-6DC6801DE359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Presentations &amp; Communications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1E9954-0C2A-F149-B0F4-6193717952DB}" type="parTrans" cxnId="{C830E364-5498-CD44-BA88-61921892CFA0}">
      <dgm:prSet/>
      <dgm:spPr/>
      <dgm:t>
        <a:bodyPr/>
        <a:lstStyle/>
        <a:p>
          <a:endParaRPr lang="en-US"/>
        </a:p>
      </dgm:t>
    </dgm:pt>
    <dgm:pt modelId="{98D19C82-F22C-1C40-9FA2-22B0195E8405}" type="sibTrans" cxnId="{C830E364-5498-CD44-BA88-61921892CFA0}">
      <dgm:prSet/>
      <dgm:spPr/>
      <dgm:t>
        <a:bodyPr/>
        <a:lstStyle/>
        <a:p>
          <a:endParaRPr lang="en-US"/>
        </a:p>
      </dgm:t>
    </dgm:pt>
    <dgm:pt modelId="{1B251A4D-CBAA-BE4F-8630-5BFA4A55083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Church Conference Vote</a:t>
          </a:r>
        </a:p>
      </dgm:t>
    </dgm:pt>
    <dgm:pt modelId="{B7B1B392-B95E-9648-9758-CA3D238C55C5}" type="parTrans" cxnId="{D8E7A22B-C4D5-1E44-B53B-F15BD1BADC45}">
      <dgm:prSet/>
      <dgm:spPr/>
      <dgm:t>
        <a:bodyPr/>
        <a:lstStyle/>
        <a:p>
          <a:endParaRPr lang="en-US"/>
        </a:p>
      </dgm:t>
    </dgm:pt>
    <dgm:pt modelId="{C12E8218-BC81-DB40-8C08-2FDDC2F4EB17}" type="sibTrans" cxnId="{D8E7A22B-C4D5-1E44-B53B-F15BD1BADC45}">
      <dgm:prSet/>
      <dgm:spPr/>
      <dgm:t>
        <a:bodyPr/>
        <a:lstStyle/>
        <a:p>
          <a:endParaRPr lang="en-US"/>
        </a:p>
      </dgm:t>
    </dgm:pt>
    <dgm:pt modelId="{06A19913-2944-C64E-8BC3-4988D3A14B5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District Approval</a:t>
          </a:r>
        </a:p>
      </dgm:t>
    </dgm:pt>
    <dgm:pt modelId="{4F017156-242B-6941-8A8E-6C0773EAA883}" type="parTrans" cxnId="{28FC98CA-C0D0-D845-AAA3-FBE3BED66EBA}">
      <dgm:prSet/>
      <dgm:spPr/>
      <dgm:t>
        <a:bodyPr/>
        <a:lstStyle/>
        <a:p>
          <a:endParaRPr lang="en-US"/>
        </a:p>
      </dgm:t>
    </dgm:pt>
    <dgm:pt modelId="{51BAA504-9946-3341-A864-63A427645EC9}" type="sibTrans" cxnId="{28FC98CA-C0D0-D845-AAA3-FBE3BED66EBA}">
      <dgm:prSet/>
      <dgm:spPr/>
      <dgm:t>
        <a:bodyPr/>
        <a:lstStyle/>
        <a:p>
          <a:endParaRPr lang="en-US"/>
        </a:p>
      </dgm:t>
    </dgm:pt>
    <dgm:pt modelId="{79F8BA31-1DA3-F148-8FE0-C3BA925D014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Loan Fee Paid</a:t>
          </a:r>
        </a:p>
      </dgm:t>
    </dgm:pt>
    <dgm:pt modelId="{A8CAAD04-F60C-0740-A27A-7FD1683B4DD1}" type="parTrans" cxnId="{43424DA7-6137-094C-ABAB-F7BEF9D18B1E}">
      <dgm:prSet/>
      <dgm:spPr/>
      <dgm:t>
        <a:bodyPr/>
        <a:lstStyle/>
        <a:p>
          <a:endParaRPr lang="en-US"/>
        </a:p>
      </dgm:t>
    </dgm:pt>
    <dgm:pt modelId="{642DA8A5-ECC2-7543-A770-5BE5DA594867}" type="sibTrans" cxnId="{43424DA7-6137-094C-ABAB-F7BEF9D18B1E}">
      <dgm:prSet/>
      <dgm:spPr/>
      <dgm:t>
        <a:bodyPr/>
        <a:lstStyle/>
        <a:p>
          <a:endParaRPr lang="en-US"/>
        </a:p>
      </dgm:t>
    </dgm:pt>
    <dgm:pt modelId="{F49B2EC7-EB13-DD43-B644-9770B674B06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Construction Begins</a:t>
          </a:r>
        </a:p>
      </dgm:t>
    </dgm:pt>
    <dgm:pt modelId="{1CB2A723-42FA-8F4B-B0E8-38EFB67241FF}" type="parTrans" cxnId="{AA00AB75-CE8A-E242-BB31-2896410497CB}">
      <dgm:prSet/>
      <dgm:spPr/>
      <dgm:t>
        <a:bodyPr/>
        <a:lstStyle/>
        <a:p>
          <a:endParaRPr lang="en-US"/>
        </a:p>
      </dgm:t>
    </dgm:pt>
    <dgm:pt modelId="{D58EA66B-3E06-D345-B6E4-1500F2637029}" type="sibTrans" cxnId="{AA00AB75-CE8A-E242-BB31-2896410497CB}">
      <dgm:prSet/>
      <dgm:spPr/>
      <dgm:t>
        <a:bodyPr/>
        <a:lstStyle/>
        <a:p>
          <a:endParaRPr lang="en-US"/>
        </a:p>
      </dgm:t>
    </dgm:pt>
    <dgm:pt modelId="{0CB4D67F-C155-7243-9E01-2508FDAF8BC6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$150k Pledge Goal</a:t>
          </a:r>
        </a:p>
      </dgm:t>
    </dgm:pt>
    <dgm:pt modelId="{3BEE0304-4E81-AE41-9C9F-5516B64F1C13}" type="parTrans" cxnId="{4BE04384-EBB8-284F-9D2D-7297121A45BB}">
      <dgm:prSet/>
      <dgm:spPr/>
      <dgm:t>
        <a:bodyPr/>
        <a:lstStyle/>
        <a:p>
          <a:endParaRPr lang="en-US"/>
        </a:p>
      </dgm:t>
    </dgm:pt>
    <dgm:pt modelId="{A725470C-D64E-4944-B15E-2B27B96A90E6}" type="sibTrans" cxnId="{4BE04384-EBB8-284F-9D2D-7297121A45BB}">
      <dgm:prSet/>
      <dgm:spPr/>
      <dgm:t>
        <a:bodyPr/>
        <a:lstStyle/>
        <a:p>
          <a:endParaRPr lang="en-US"/>
        </a:p>
      </dgm:t>
    </dgm:pt>
    <dgm:pt modelId="{E635CABA-10CF-BB48-9244-89F2C9C3AE8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Reserve Funds Repaid from Pledges</a:t>
          </a:r>
        </a:p>
      </dgm:t>
    </dgm:pt>
    <dgm:pt modelId="{EFE66CDE-C5DB-7249-ADB7-5F13A6BF0610}" type="parTrans" cxnId="{87B87B1D-DA8E-1841-A66E-466D2D11BB51}">
      <dgm:prSet/>
      <dgm:spPr/>
      <dgm:t>
        <a:bodyPr/>
        <a:lstStyle/>
        <a:p>
          <a:endParaRPr lang="en-US"/>
        </a:p>
      </dgm:t>
    </dgm:pt>
    <dgm:pt modelId="{7B8E6611-D96A-934A-9AC7-6877B7A9F187}" type="sibTrans" cxnId="{87B87B1D-DA8E-1841-A66E-466D2D11BB51}">
      <dgm:prSet/>
      <dgm:spPr/>
      <dgm:t>
        <a:bodyPr/>
        <a:lstStyle/>
        <a:p>
          <a:endParaRPr lang="en-US"/>
        </a:p>
      </dgm:t>
    </dgm:pt>
    <dgm:pt modelId="{AE2BADAC-84FD-7D47-8AF7-6EA41694E1AD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10: Pledge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Drive</a:t>
          </a:r>
        </a:p>
      </dgm:t>
    </dgm:pt>
    <dgm:pt modelId="{E3B189D6-6FED-DC44-8A26-8A8D23F9E51C}" type="parTrans" cxnId="{ADC998D6-33F6-9F44-8CB6-67B5B1A92DE3}">
      <dgm:prSet/>
      <dgm:spPr/>
      <dgm:t>
        <a:bodyPr/>
        <a:lstStyle/>
        <a:p>
          <a:endParaRPr lang="en-US"/>
        </a:p>
      </dgm:t>
    </dgm:pt>
    <dgm:pt modelId="{84155098-1EF2-3049-B03B-47B99B338B99}" type="sibTrans" cxnId="{ADC998D6-33F6-9F44-8CB6-67B5B1A92DE3}">
      <dgm:prSet/>
      <dgm:spPr/>
      <dgm:t>
        <a:bodyPr/>
        <a:lstStyle/>
        <a:p>
          <a:endParaRPr lang="en-US"/>
        </a:p>
      </dgm:t>
    </dgm:pt>
    <dgm:pt modelId="{01495D44-E4B9-5C46-B0AD-57AED971B21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Loan Approval</a:t>
          </a:r>
        </a:p>
      </dgm:t>
    </dgm:pt>
    <dgm:pt modelId="{CE4E80A1-51AB-834D-91C2-20BC3D52253F}" type="parTrans" cxnId="{D74206A2-1C38-5E40-9244-E6D725661A55}">
      <dgm:prSet/>
      <dgm:spPr/>
      <dgm:t>
        <a:bodyPr/>
        <a:lstStyle/>
        <a:p>
          <a:endParaRPr lang="en-US"/>
        </a:p>
      </dgm:t>
    </dgm:pt>
    <dgm:pt modelId="{9911F167-0ED4-864B-9859-6AD397A7C763}" type="sibTrans" cxnId="{D74206A2-1C38-5E40-9244-E6D725661A55}">
      <dgm:prSet/>
      <dgm:spPr/>
      <dgm:t>
        <a:bodyPr/>
        <a:lstStyle/>
        <a:p>
          <a:endParaRPr lang="en-US"/>
        </a:p>
      </dgm:t>
    </dgm:pt>
    <dgm:pt modelId="{388B183A-5CFE-774C-827E-C9C2DAAD7BD6}" type="pres">
      <dgm:prSet presAssocID="{A2986465-9F95-6243-A0B3-729AAB5D945F}" presName="Name0" presStyleCnt="0">
        <dgm:presLayoutVars>
          <dgm:dir/>
          <dgm:resizeHandles val="exact"/>
        </dgm:presLayoutVars>
      </dgm:prSet>
      <dgm:spPr/>
    </dgm:pt>
    <dgm:pt modelId="{2F3A056B-A6FC-AB4E-A54A-99DEAD4FD7B2}" type="pres">
      <dgm:prSet presAssocID="{72AB81D7-3FA1-4841-9F80-BEE84661E74C}" presName="parAndChTx" presStyleLbl="node1" presStyleIdx="0" presStyleCnt="7">
        <dgm:presLayoutVars>
          <dgm:bulletEnabled val="1"/>
        </dgm:presLayoutVars>
      </dgm:prSet>
      <dgm:spPr/>
    </dgm:pt>
    <dgm:pt modelId="{5F185149-0E40-9F40-A7CA-1AB6978AA5CA}" type="pres">
      <dgm:prSet presAssocID="{73793C8A-D71A-A346-B877-3CD1C1253EB4}" presName="parAndChSpace" presStyleCnt="0"/>
      <dgm:spPr/>
    </dgm:pt>
    <dgm:pt modelId="{EE620387-CF7D-5042-B2BA-2ED69A7C5FA0}" type="pres">
      <dgm:prSet presAssocID="{75C66573-93BF-1849-9659-B3D5B8577FA4}" presName="parAndChTx" presStyleLbl="node1" presStyleIdx="1" presStyleCnt="7">
        <dgm:presLayoutVars>
          <dgm:bulletEnabled val="1"/>
        </dgm:presLayoutVars>
      </dgm:prSet>
      <dgm:spPr/>
    </dgm:pt>
    <dgm:pt modelId="{7AC8A988-0A2F-0E44-AF5D-6CF8F73CACB7}" type="pres">
      <dgm:prSet presAssocID="{F3548B7B-B7C1-0C47-B4E6-93B9AFB40A2E}" presName="parAndChSpace" presStyleCnt="0"/>
      <dgm:spPr/>
    </dgm:pt>
    <dgm:pt modelId="{A5E59525-33BA-1E4B-8113-5CC00A1B4392}" type="pres">
      <dgm:prSet presAssocID="{D74D34BE-61C9-BF49-81AA-81AC36B7DDE7}" presName="parAndChTx" presStyleLbl="node1" presStyleIdx="2" presStyleCnt="7">
        <dgm:presLayoutVars>
          <dgm:bulletEnabled val="1"/>
        </dgm:presLayoutVars>
      </dgm:prSet>
      <dgm:spPr/>
    </dgm:pt>
    <dgm:pt modelId="{D0354D7F-5D8A-DC49-B995-084EB172FAB1}" type="pres">
      <dgm:prSet presAssocID="{8F73AC01-3A56-E746-8FFF-6A44685C3413}" presName="parAndChSpace" presStyleCnt="0"/>
      <dgm:spPr/>
    </dgm:pt>
    <dgm:pt modelId="{55882E29-88BD-624A-8107-372FE2427518}" type="pres">
      <dgm:prSet presAssocID="{76A3B586-F8CE-8F4D-8AD1-1DE9D5CE8BCC}" presName="parAndChTx" presStyleLbl="node1" presStyleIdx="3" presStyleCnt="7">
        <dgm:presLayoutVars>
          <dgm:bulletEnabled val="1"/>
        </dgm:presLayoutVars>
      </dgm:prSet>
      <dgm:spPr/>
    </dgm:pt>
    <dgm:pt modelId="{6D6E00D4-EB8F-EC4B-8B18-8056D5AF5912}" type="pres">
      <dgm:prSet presAssocID="{69F29792-8911-9A44-8531-CB2899312DC0}" presName="parAndChSpace" presStyleCnt="0"/>
      <dgm:spPr/>
    </dgm:pt>
    <dgm:pt modelId="{31F6B050-881D-C349-BB23-E439B0FF206B}" type="pres">
      <dgm:prSet presAssocID="{36B7FA25-E1D0-494F-8E05-E9D490483FEF}" presName="parAndChTx" presStyleLbl="node1" presStyleIdx="4" presStyleCnt="7">
        <dgm:presLayoutVars>
          <dgm:bulletEnabled val="1"/>
        </dgm:presLayoutVars>
      </dgm:prSet>
      <dgm:spPr/>
    </dgm:pt>
    <dgm:pt modelId="{10BD0C76-5C22-3040-83E4-A520E9A0761C}" type="pres">
      <dgm:prSet presAssocID="{2ECB8135-5131-1346-9C95-A154FE407B52}" presName="parAndChSpace" presStyleCnt="0"/>
      <dgm:spPr/>
    </dgm:pt>
    <dgm:pt modelId="{31613561-4D2C-0445-86BC-17FC3D9BE096}" type="pres">
      <dgm:prSet presAssocID="{D6E5C213-7073-814F-9BA4-3F8E38E2B237}" presName="parAndChTx" presStyleLbl="node1" presStyleIdx="5" presStyleCnt="7">
        <dgm:presLayoutVars>
          <dgm:bulletEnabled val="1"/>
        </dgm:presLayoutVars>
      </dgm:prSet>
      <dgm:spPr/>
    </dgm:pt>
    <dgm:pt modelId="{836AB206-0977-CE4F-9CDD-9C36A3BD715D}" type="pres">
      <dgm:prSet presAssocID="{F20E841B-5399-BF4F-B0E0-AACC801B2B14}" presName="parAndChSpace" presStyleCnt="0"/>
      <dgm:spPr/>
    </dgm:pt>
    <dgm:pt modelId="{DEC4E9C9-70B1-0747-9497-9E2CE9D2E3F5}" type="pres">
      <dgm:prSet presAssocID="{94E3DA7D-4E5C-254F-B880-F8248874017A}" presName="parAndChTx" presStyleLbl="node1" presStyleIdx="6" presStyleCnt="7">
        <dgm:presLayoutVars>
          <dgm:bulletEnabled val="1"/>
        </dgm:presLayoutVars>
      </dgm:prSet>
      <dgm:spPr/>
    </dgm:pt>
  </dgm:ptLst>
  <dgm:cxnLst>
    <dgm:cxn modelId="{6D565B05-F27A-5D45-8090-EDE56338AA76}" srcId="{72AB81D7-3FA1-4841-9F80-BEE84661E74C}" destId="{94A8EEF6-CE77-5742-B5C9-3092A540669C}" srcOrd="0" destOrd="0" parTransId="{EF2DF5A8-FAE8-8146-A76A-4486281E08EA}" sibTransId="{22815F64-5B00-B74B-A4AE-FEF8FDDD199A}"/>
    <dgm:cxn modelId="{1732A40A-CA2A-2349-B5FB-CA798C8939A9}" type="presOf" srcId="{F49B2EC7-EB13-DD43-B644-9770B674B06A}" destId="{31F6B050-881D-C349-BB23-E439B0FF206B}" srcOrd="0" destOrd="1" presId="urn:microsoft.com/office/officeart/2005/8/layout/hChevron3"/>
    <dgm:cxn modelId="{6E395F14-C212-C142-BB57-755B386BBBFE}" type="presOf" srcId="{94E3DA7D-4E5C-254F-B880-F8248874017A}" destId="{DEC4E9C9-70B1-0747-9497-9E2CE9D2E3F5}" srcOrd="0" destOrd="0" presId="urn:microsoft.com/office/officeart/2005/8/layout/hChevron3"/>
    <dgm:cxn modelId="{6ACEE616-769F-2146-8F4F-FE049CC2FB03}" type="presOf" srcId="{76A3B586-F8CE-8F4D-8AD1-1DE9D5CE8BCC}" destId="{55882E29-88BD-624A-8107-372FE2427518}" srcOrd="0" destOrd="0" presId="urn:microsoft.com/office/officeart/2005/8/layout/hChevron3"/>
    <dgm:cxn modelId="{4C952D18-EE26-2242-A4E1-40E6C2018AA0}" srcId="{A2986465-9F95-6243-A0B3-729AAB5D945F}" destId="{94E3DA7D-4E5C-254F-B880-F8248874017A}" srcOrd="6" destOrd="0" parTransId="{8D8319C3-60FD-6143-BC5D-50FC3594659E}" sibTransId="{4FD3E914-2DB2-E94C-B53A-1DDA391E3973}"/>
    <dgm:cxn modelId="{87B87B1D-DA8E-1841-A66E-466D2D11BB51}" srcId="{94E3DA7D-4E5C-254F-B880-F8248874017A}" destId="{E635CABA-10CF-BB48-9244-89F2C9C3AE8A}" srcOrd="0" destOrd="0" parTransId="{EFE66CDE-C5DB-7249-ADB7-5F13A6BF0610}" sibTransId="{7B8E6611-D96A-934A-9AC7-6877B7A9F187}"/>
    <dgm:cxn modelId="{636BB928-1A13-6A41-A2B7-EF5F05BC21F0}" type="presOf" srcId="{D74D34BE-61C9-BF49-81AA-81AC36B7DDE7}" destId="{A5E59525-33BA-1E4B-8113-5CC00A1B4392}" srcOrd="0" destOrd="0" presId="urn:microsoft.com/office/officeart/2005/8/layout/hChevron3"/>
    <dgm:cxn modelId="{D8E7A22B-C4D5-1E44-B53B-F15BD1BADC45}" srcId="{D74D34BE-61C9-BF49-81AA-81AC36B7DDE7}" destId="{1B251A4D-CBAA-BE4F-8630-5BFA4A55083A}" srcOrd="0" destOrd="0" parTransId="{B7B1B392-B95E-9648-9758-CA3D238C55C5}" sibTransId="{C12E8218-BC81-DB40-8C08-2FDDC2F4EB17}"/>
    <dgm:cxn modelId="{9AACEE2B-CB67-314F-9B18-72623A83B5C2}" type="presOf" srcId="{06A19913-2944-C64E-8BC3-4988D3A14B5A}" destId="{A5E59525-33BA-1E4B-8113-5CC00A1B4392}" srcOrd="0" destOrd="2" presId="urn:microsoft.com/office/officeart/2005/8/layout/hChevron3"/>
    <dgm:cxn modelId="{981B9F2E-6923-3F47-9F00-B70BB004D863}" type="presOf" srcId="{AE2BADAC-84FD-7D47-8AF7-6EA41694E1AD}" destId="{EE620387-CF7D-5042-B2BA-2ED69A7C5FA0}" srcOrd="0" destOrd="1" presId="urn:microsoft.com/office/officeart/2005/8/layout/hChevron3"/>
    <dgm:cxn modelId="{A26BAC30-AF5F-0A44-A670-9FDB2F631A73}" srcId="{A2986465-9F95-6243-A0B3-729AAB5D945F}" destId="{76A3B586-F8CE-8F4D-8AD1-1DE9D5CE8BCC}" srcOrd="3" destOrd="0" parTransId="{207A6074-F63A-7043-B780-867D45D7A823}" sibTransId="{69F29792-8911-9A44-8531-CB2899312DC0}"/>
    <dgm:cxn modelId="{F4554235-866B-6B48-A356-193C647B4993}" type="presOf" srcId="{0CB4D67F-C155-7243-9E01-2508FDAF8BC6}" destId="{31613561-4D2C-0445-86BC-17FC3D9BE096}" srcOrd="0" destOrd="1" presId="urn:microsoft.com/office/officeart/2005/8/layout/hChevron3"/>
    <dgm:cxn modelId="{266F0B39-E73A-3E43-A5A9-53B078B6EA43}" type="presOf" srcId="{1B251A4D-CBAA-BE4F-8630-5BFA4A55083A}" destId="{A5E59525-33BA-1E4B-8113-5CC00A1B4392}" srcOrd="0" destOrd="1" presId="urn:microsoft.com/office/officeart/2005/8/layout/hChevron3"/>
    <dgm:cxn modelId="{22442143-34DB-4F4A-B4AD-75F054E5C064}" type="presOf" srcId="{24AC09A8-521E-8941-BD09-6DC6801DE359}" destId="{2F3A056B-A6FC-AB4E-A54A-99DEAD4FD7B2}" srcOrd="0" destOrd="2" presId="urn:microsoft.com/office/officeart/2005/8/layout/hChevron3"/>
    <dgm:cxn modelId="{CD994646-6098-EE44-B347-7E532B706ED8}" type="presOf" srcId="{E635CABA-10CF-BB48-9244-89F2C9C3AE8A}" destId="{DEC4E9C9-70B1-0747-9497-9E2CE9D2E3F5}" srcOrd="0" destOrd="1" presId="urn:microsoft.com/office/officeart/2005/8/layout/hChevron3"/>
    <dgm:cxn modelId="{957BF44E-EB3C-1548-A1CB-6797130F5D0A}" type="presOf" srcId="{72AB81D7-3FA1-4841-9F80-BEE84661E74C}" destId="{2F3A056B-A6FC-AB4E-A54A-99DEAD4FD7B2}" srcOrd="0" destOrd="0" presId="urn:microsoft.com/office/officeart/2005/8/layout/hChevron3"/>
    <dgm:cxn modelId="{4EEAA955-8334-A647-BA0F-EF9AEF07B7B7}" srcId="{A2986465-9F95-6243-A0B3-729AAB5D945F}" destId="{D74D34BE-61C9-BF49-81AA-81AC36B7DDE7}" srcOrd="2" destOrd="0" parTransId="{C014E2F3-BED2-EF4C-B721-DBD91E1DAD50}" sibTransId="{8F73AC01-3A56-E746-8FFF-6A44685C3413}"/>
    <dgm:cxn modelId="{C830E364-5498-CD44-BA88-61921892CFA0}" srcId="{72AB81D7-3FA1-4841-9F80-BEE84661E74C}" destId="{24AC09A8-521E-8941-BD09-6DC6801DE359}" srcOrd="1" destOrd="0" parTransId="{641E9954-0C2A-F149-B0F4-6193717952DB}" sibTransId="{98D19C82-F22C-1C40-9FA2-22B0195E8405}"/>
    <dgm:cxn modelId="{AA00AB75-CE8A-E242-BB31-2896410497CB}" srcId="{36B7FA25-E1D0-494F-8E05-E9D490483FEF}" destId="{F49B2EC7-EB13-DD43-B644-9770B674B06A}" srcOrd="0" destOrd="0" parTransId="{1CB2A723-42FA-8F4B-B0E8-38EFB67241FF}" sibTransId="{D58EA66B-3E06-D345-B6E4-1500F2637029}"/>
    <dgm:cxn modelId="{BC7F9178-1D8D-C041-A7A1-E01F46C6380E}" type="presOf" srcId="{A2986465-9F95-6243-A0B3-729AAB5D945F}" destId="{388B183A-5CFE-774C-827E-C9C2DAAD7BD6}" srcOrd="0" destOrd="0" presId="urn:microsoft.com/office/officeart/2005/8/layout/hChevron3"/>
    <dgm:cxn modelId="{D5684A7C-7A4D-D14B-8B6E-314F48886D63}" type="presOf" srcId="{D6E5C213-7073-814F-9BA4-3F8E38E2B237}" destId="{31613561-4D2C-0445-86BC-17FC3D9BE096}" srcOrd="0" destOrd="0" presId="urn:microsoft.com/office/officeart/2005/8/layout/hChevron3"/>
    <dgm:cxn modelId="{4BE04384-EBB8-284F-9D2D-7297121A45BB}" srcId="{D6E5C213-7073-814F-9BA4-3F8E38E2B237}" destId="{0CB4D67F-C155-7243-9E01-2508FDAF8BC6}" srcOrd="0" destOrd="0" parTransId="{3BEE0304-4E81-AE41-9C9F-5516B64F1C13}" sibTransId="{A725470C-D64E-4944-B15E-2B27B96A90E6}"/>
    <dgm:cxn modelId="{9BA37A88-7094-AD4B-9AE8-EA562FE91B88}" srcId="{A2986465-9F95-6243-A0B3-729AAB5D945F}" destId="{36B7FA25-E1D0-494F-8E05-E9D490483FEF}" srcOrd="4" destOrd="0" parTransId="{4CC1C317-8689-A54F-A6B4-88DB2DF41103}" sibTransId="{2ECB8135-5131-1346-9C95-A154FE407B52}"/>
    <dgm:cxn modelId="{5C02608D-5F21-B14D-81E3-BD8A9F2C8DB6}" srcId="{A2986465-9F95-6243-A0B3-729AAB5D945F}" destId="{75C66573-93BF-1849-9659-B3D5B8577FA4}" srcOrd="1" destOrd="0" parTransId="{ED6CA4FC-388C-EE48-9276-8BFFCCBA9B05}" sibTransId="{F3548B7B-B7C1-0C47-B4E6-93B9AFB40A2E}"/>
    <dgm:cxn modelId="{D74206A2-1C38-5E40-9244-E6D725661A55}" srcId="{D74D34BE-61C9-BF49-81AA-81AC36B7DDE7}" destId="{01495D44-E4B9-5C46-B0AD-57AED971B219}" srcOrd="2" destOrd="0" parTransId="{CE4E80A1-51AB-834D-91C2-20BC3D52253F}" sibTransId="{9911F167-0ED4-864B-9859-6AD397A7C763}"/>
    <dgm:cxn modelId="{43424DA7-6137-094C-ABAB-F7BEF9D18B1E}" srcId="{76A3B586-F8CE-8F4D-8AD1-1DE9D5CE8BCC}" destId="{79F8BA31-1DA3-F148-8FE0-C3BA925D0145}" srcOrd="0" destOrd="0" parTransId="{A8CAAD04-F60C-0740-A27A-7FD1683B4DD1}" sibTransId="{642DA8A5-ECC2-7543-A770-5BE5DA594867}"/>
    <dgm:cxn modelId="{FCD82BB9-6228-A54C-9140-45D206FE62FA}" type="presOf" srcId="{36B7FA25-E1D0-494F-8E05-E9D490483FEF}" destId="{31F6B050-881D-C349-BB23-E439B0FF206B}" srcOrd="0" destOrd="0" presId="urn:microsoft.com/office/officeart/2005/8/layout/hChevron3"/>
    <dgm:cxn modelId="{81AF8BBD-E410-674A-B683-EE3FC9D52AF4}" type="presOf" srcId="{94A8EEF6-CE77-5742-B5C9-3092A540669C}" destId="{2F3A056B-A6FC-AB4E-A54A-99DEAD4FD7B2}" srcOrd="0" destOrd="1" presId="urn:microsoft.com/office/officeart/2005/8/layout/hChevron3"/>
    <dgm:cxn modelId="{28FC98CA-C0D0-D845-AAA3-FBE3BED66EBA}" srcId="{D74D34BE-61C9-BF49-81AA-81AC36B7DDE7}" destId="{06A19913-2944-C64E-8BC3-4988D3A14B5A}" srcOrd="1" destOrd="0" parTransId="{4F017156-242B-6941-8A8E-6C0773EAA883}" sibTransId="{51BAA504-9946-3341-A864-63A427645EC9}"/>
    <dgm:cxn modelId="{ADC998D6-33F6-9F44-8CB6-67B5B1A92DE3}" srcId="{75C66573-93BF-1849-9659-B3D5B8577FA4}" destId="{AE2BADAC-84FD-7D47-8AF7-6EA41694E1AD}" srcOrd="0" destOrd="0" parTransId="{E3B189D6-6FED-DC44-8A26-8A8D23F9E51C}" sibTransId="{84155098-1EF2-3049-B03B-47B99B338B99}"/>
    <dgm:cxn modelId="{54D75DDC-3DAF-824F-99B2-BA178323A5F2}" srcId="{A2986465-9F95-6243-A0B3-729AAB5D945F}" destId="{72AB81D7-3FA1-4841-9F80-BEE84661E74C}" srcOrd="0" destOrd="0" parTransId="{3CAE7AB3-1599-9746-9F7E-47806AB0660D}" sibTransId="{73793C8A-D71A-A346-B877-3CD1C1253EB4}"/>
    <dgm:cxn modelId="{441F0DE0-B3CD-4A47-9114-B3AB397F1A78}" type="presOf" srcId="{01495D44-E4B9-5C46-B0AD-57AED971B219}" destId="{A5E59525-33BA-1E4B-8113-5CC00A1B4392}" srcOrd="0" destOrd="3" presId="urn:microsoft.com/office/officeart/2005/8/layout/hChevron3"/>
    <dgm:cxn modelId="{FD8FC6E9-FC41-AD40-A0CE-589A589C796C}" type="presOf" srcId="{75C66573-93BF-1849-9659-B3D5B8577FA4}" destId="{EE620387-CF7D-5042-B2BA-2ED69A7C5FA0}" srcOrd="0" destOrd="0" presId="urn:microsoft.com/office/officeart/2005/8/layout/hChevron3"/>
    <dgm:cxn modelId="{47E87EED-BBD7-BA44-8C33-695CAF9F3038}" type="presOf" srcId="{79F8BA31-1DA3-F148-8FE0-C3BA925D0145}" destId="{55882E29-88BD-624A-8107-372FE2427518}" srcOrd="0" destOrd="1" presId="urn:microsoft.com/office/officeart/2005/8/layout/hChevron3"/>
    <dgm:cxn modelId="{6147E9FA-4C97-B242-9F8E-F9635E696E93}" srcId="{A2986465-9F95-6243-A0B3-729AAB5D945F}" destId="{D6E5C213-7073-814F-9BA4-3F8E38E2B237}" srcOrd="5" destOrd="0" parTransId="{61D73E55-B50E-2F45-A655-A49A053A8925}" sibTransId="{F20E841B-5399-BF4F-B0E0-AACC801B2B14}"/>
    <dgm:cxn modelId="{C8D8DD4D-B2B9-F44D-A1A5-E490329D575D}" type="presParOf" srcId="{388B183A-5CFE-774C-827E-C9C2DAAD7BD6}" destId="{2F3A056B-A6FC-AB4E-A54A-99DEAD4FD7B2}" srcOrd="0" destOrd="0" presId="urn:microsoft.com/office/officeart/2005/8/layout/hChevron3"/>
    <dgm:cxn modelId="{F83B75B8-B074-C946-A7CC-3A594106EA56}" type="presParOf" srcId="{388B183A-5CFE-774C-827E-C9C2DAAD7BD6}" destId="{5F185149-0E40-9F40-A7CA-1AB6978AA5CA}" srcOrd="1" destOrd="0" presId="urn:microsoft.com/office/officeart/2005/8/layout/hChevron3"/>
    <dgm:cxn modelId="{6F7305A3-6886-A04E-9D72-077D12AB8B61}" type="presParOf" srcId="{388B183A-5CFE-774C-827E-C9C2DAAD7BD6}" destId="{EE620387-CF7D-5042-B2BA-2ED69A7C5FA0}" srcOrd="2" destOrd="0" presId="urn:microsoft.com/office/officeart/2005/8/layout/hChevron3"/>
    <dgm:cxn modelId="{638175E3-B596-5D48-ADAE-BDEFCE30BEF3}" type="presParOf" srcId="{388B183A-5CFE-774C-827E-C9C2DAAD7BD6}" destId="{7AC8A988-0A2F-0E44-AF5D-6CF8F73CACB7}" srcOrd="3" destOrd="0" presId="urn:microsoft.com/office/officeart/2005/8/layout/hChevron3"/>
    <dgm:cxn modelId="{BBD5504C-1226-5B4B-B23B-038D7D436A85}" type="presParOf" srcId="{388B183A-5CFE-774C-827E-C9C2DAAD7BD6}" destId="{A5E59525-33BA-1E4B-8113-5CC00A1B4392}" srcOrd="4" destOrd="0" presId="urn:microsoft.com/office/officeart/2005/8/layout/hChevron3"/>
    <dgm:cxn modelId="{306FE8A2-DC0B-D14E-88FE-9585EE1CC5C2}" type="presParOf" srcId="{388B183A-5CFE-774C-827E-C9C2DAAD7BD6}" destId="{D0354D7F-5D8A-DC49-B995-084EB172FAB1}" srcOrd="5" destOrd="0" presId="urn:microsoft.com/office/officeart/2005/8/layout/hChevron3"/>
    <dgm:cxn modelId="{C7B3D545-E186-E843-BA41-9A1399615483}" type="presParOf" srcId="{388B183A-5CFE-774C-827E-C9C2DAAD7BD6}" destId="{55882E29-88BD-624A-8107-372FE2427518}" srcOrd="6" destOrd="0" presId="urn:microsoft.com/office/officeart/2005/8/layout/hChevron3"/>
    <dgm:cxn modelId="{B9860054-4AE1-8D45-B57E-F6BD0B460FDA}" type="presParOf" srcId="{388B183A-5CFE-774C-827E-C9C2DAAD7BD6}" destId="{6D6E00D4-EB8F-EC4B-8B18-8056D5AF5912}" srcOrd="7" destOrd="0" presId="urn:microsoft.com/office/officeart/2005/8/layout/hChevron3"/>
    <dgm:cxn modelId="{6D3E61C2-AE86-DD45-880D-2C0FAE77B2AF}" type="presParOf" srcId="{388B183A-5CFE-774C-827E-C9C2DAAD7BD6}" destId="{31F6B050-881D-C349-BB23-E439B0FF206B}" srcOrd="8" destOrd="0" presId="urn:microsoft.com/office/officeart/2005/8/layout/hChevron3"/>
    <dgm:cxn modelId="{58E16ADC-BECE-C446-BD4C-9AD5D5690124}" type="presParOf" srcId="{388B183A-5CFE-774C-827E-C9C2DAAD7BD6}" destId="{10BD0C76-5C22-3040-83E4-A520E9A0761C}" srcOrd="9" destOrd="0" presId="urn:microsoft.com/office/officeart/2005/8/layout/hChevron3"/>
    <dgm:cxn modelId="{575AD0D5-9FB2-4B4B-81C4-1CE3E1115509}" type="presParOf" srcId="{388B183A-5CFE-774C-827E-C9C2DAAD7BD6}" destId="{31613561-4D2C-0445-86BC-17FC3D9BE096}" srcOrd="10" destOrd="0" presId="urn:microsoft.com/office/officeart/2005/8/layout/hChevron3"/>
    <dgm:cxn modelId="{0E7C341C-F0A5-3244-AE6F-1E2A868363C9}" type="presParOf" srcId="{388B183A-5CFE-774C-827E-C9C2DAAD7BD6}" destId="{836AB206-0977-CE4F-9CDD-9C36A3BD715D}" srcOrd="11" destOrd="0" presId="urn:microsoft.com/office/officeart/2005/8/layout/hChevron3"/>
    <dgm:cxn modelId="{2F75BFE3-A1A5-D44F-BD31-32D6B23FA56D}" type="presParOf" srcId="{388B183A-5CFE-774C-827E-C9C2DAAD7BD6}" destId="{DEC4E9C9-70B1-0747-9497-9E2CE9D2E3F5}" srcOrd="1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4161E-8DD5-4FCC-808E-33047D3EEAD7}">
      <dsp:nvSpPr>
        <dsp:cNvPr id="0" name=""/>
        <dsp:cNvSpPr/>
      </dsp:nvSpPr>
      <dsp:spPr>
        <a:xfrm>
          <a:off x="887754" y="461060"/>
          <a:ext cx="980983" cy="9809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E2BF4-5950-40CF-A941-CE0276BCD147}">
      <dsp:nvSpPr>
        <dsp:cNvPr id="0" name=""/>
        <dsp:cNvSpPr/>
      </dsp:nvSpPr>
      <dsp:spPr>
        <a:xfrm>
          <a:off x="288264" y="1758302"/>
          <a:ext cx="2179962" cy="8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Faithful stewardship of God’s creation</a:t>
          </a:r>
        </a:p>
      </dsp:txBody>
      <dsp:txXfrm>
        <a:off x="288264" y="1758302"/>
        <a:ext cx="2179962" cy="810000"/>
      </dsp:txXfrm>
    </dsp:sp>
    <dsp:sp modelId="{4B6AAD80-B6F6-4FDF-97CE-E27BD143AB2C}">
      <dsp:nvSpPr>
        <dsp:cNvPr id="0" name=""/>
        <dsp:cNvSpPr/>
      </dsp:nvSpPr>
      <dsp:spPr>
        <a:xfrm>
          <a:off x="3449210" y="461060"/>
          <a:ext cx="980983" cy="9809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EE2A4-7F2E-43FF-B050-71A6AFD67AAE}">
      <dsp:nvSpPr>
        <dsp:cNvPr id="0" name=""/>
        <dsp:cNvSpPr/>
      </dsp:nvSpPr>
      <dsp:spPr>
        <a:xfrm>
          <a:off x="2849721" y="1758302"/>
          <a:ext cx="2179962" cy="8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Alignment with United Methodist Social Principles</a:t>
          </a:r>
        </a:p>
      </dsp:txBody>
      <dsp:txXfrm>
        <a:off x="2849721" y="1758302"/>
        <a:ext cx="2179962" cy="810000"/>
      </dsp:txXfrm>
    </dsp:sp>
    <dsp:sp modelId="{A9BC3CDD-CFEC-4F46-ADF8-F04915CF7B64}">
      <dsp:nvSpPr>
        <dsp:cNvPr id="0" name=""/>
        <dsp:cNvSpPr/>
      </dsp:nvSpPr>
      <dsp:spPr>
        <a:xfrm>
          <a:off x="6010667" y="461060"/>
          <a:ext cx="980983" cy="9809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09169-7D8F-4142-85BA-50C637D26E8A}">
      <dsp:nvSpPr>
        <dsp:cNvPr id="0" name=""/>
        <dsp:cNvSpPr/>
      </dsp:nvSpPr>
      <dsp:spPr>
        <a:xfrm>
          <a:off x="5411177" y="1758302"/>
          <a:ext cx="2179962" cy="8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Financial sustainability for decades to come</a:t>
          </a:r>
        </a:p>
      </dsp:txBody>
      <dsp:txXfrm>
        <a:off x="5411177" y="1758302"/>
        <a:ext cx="2179962" cy="81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58CFC-08CD-47D9-B040-A81A7DBD9294}">
      <dsp:nvSpPr>
        <dsp:cNvPr id="0" name=""/>
        <dsp:cNvSpPr/>
      </dsp:nvSpPr>
      <dsp:spPr>
        <a:xfrm>
          <a:off x="489859" y="618178"/>
          <a:ext cx="1303875" cy="1303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7E1AC-941F-4BDB-BB45-A748F8123C4B}">
      <dsp:nvSpPr>
        <dsp:cNvPr id="0" name=""/>
        <dsp:cNvSpPr/>
      </dsp:nvSpPr>
      <dsp:spPr>
        <a:xfrm>
          <a:off x="767734" y="896053"/>
          <a:ext cx="748125" cy="748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F2C20-5E72-4C90-BE27-1F747FCA78E4}">
      <dsp:nvSpPr>
        <dsp:cNvPr id="0" name=""/>
        <dsp:cNvSpPr/>
      </dsp:nvSpPr>
      <dsp:spPr>
        <a:xfrm>
          <a:off x="73047" y="2328177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We have a unique opportunity to lead by example</a:t>
          </a:r>
        </a:p>
      </dsp:txBody>
      <dsp:txXfrm>
        <a:off x="73047" y="2328177"/>
        <a:ext cx="2137500" cy="720000"/>
      </dsp:txXfrm>
    </dsp:sp>
    <dsp:sp modelId="{56BC00EC-EA93-4149-B40F-99BAF6EA6771}">
      <dsp:nvSpPr>
        <dsp:cNvPr id="0" name=""/>
        <dsp:cNvSpPr/>
      </dsp:nvSpPr>
      <dsp:spPr>
        <a:xfrm>
          <a:off x="3001422" y="618178"/>
          <a:ext cx="1303875" cy="1303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282B7-C056-4599-8577-48E653A0FC5B}">
      <dsp:nvSpPr>
        <dsp:cNvPr id="0" name=""/>
        <dsp:cNvSpPr/>
      </dsp:nvSpPr>
      <dsp:spPr>
        <a:xfrm>
          <a:off x="3279297" y="896053"/>
          <a:ext cx="748125" cy="748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4B90D-AA2C-4D8F-BFB2-580C9164EE2D}">
      <dsp:nvSpPr>
        <dsp:cNvPr id="0" name=""/>
        <dsp:cNvSpPr/>
      </dsp:nvSpPr>
      <dsp:spPr>
        <a:xfrm>
          <a:off x="2584610" y="2328177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Immediate financial benefits alongside long-term stewardship</a:t>
          </a:r>
        </a:p>
      </dsp:txBody>
      <dsp:txXfrm>
        <a:off x="2584610" y="2328177"/>
        <a:ext cx="2137500" cy="720000"/>
      </dsp:txXfrm>
    </dsp:sp>
    <dsp:sp modelId="{7C7FF748-8FA1-4FE9-BAFC-6D27C906A5FE}">
      <dsp:nvSpPr>
        <dsp:cNvPr id="0" name=""/>
        <dsp:cNvSpPr/>
      </dsp:nvSpPr>
      <dsp:spPr>
        <a:xfrm>
          <a:off x="5512985" y="618178"/>
          <a:ext cx="1303875" cy="13038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EC7E2-60B9-418C-8A42-2E43B66A4679}">
      <dsp:nvSpPr>
        <dsp:cNvPr id="0" name=""/>
        <dsp:cNvSpPr/>
      </dsp:nvSpPr>
      <dsp:spPr>
        <a:xfrm>
          <a:off x="5790860" y="896053"/>
          <a:ext cx="748125" cy="748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3FB3C-CC18-446C-BE3D-2EC9550CAE57}">
      <dsp:nvSpPr>
        <dsp:cNvPr id="0" name=""/>
        <dsp:cNvSpPr/>
      </dsp:nvSpPr>
      <dsp:spPr>
        <a:xfrm>
          <a:off x="5096172" y="2328177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 dirty="0">
              <a:latin typeface="Arial" panose="020B0604020202020204" pitchFamily="34" charset="0"/>
              <a:cs typeface="Arial" panose="020B0604020202020204" pitchFamily="34" charset="0"/>
            </a:rPr>
            <a:t>Other faith communities have been successful before us</a:t>
          </a:r>
        </a:p>
      </dsp:txBody>
      <dsp:txXfrm>
        <a:off x="5096172" y="2328177"/>
        <a:ext cx="21375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38F78-E20F-F249-83D2-31EF3FEF8A2A}">
      <dsp:nvSpPr>
        <dsp:cNvPr id="0" name=""/>
        <dsp:cNvSpPr/>
      </dsp:nvSpPr>
      <dsp:spPr>
        <a:xfrm>
          <a:off x="0" y="81319"/>
          <a:ext cx="4931561" cy="12741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Net cash flow turns positive in Year 3</a:t>
          </a:r>
        </a:p>
      </dsp:txBody>
      <dsp:txXfrm>
        <a:off x="62198" y="143517"/>
        <a:ext cx="4807165" cy="1149734"/>
      </dsp:txXfrm>
    </dsp:sp>
    <dsp:sp modelId="{B5B401DD-2E11-6149-86DA-841E7B561BF3}">
      <dsp:nvSpPr>
        <dsp:cNvPr id="0" name=""/>
        <dsp:cNvSpPr/>
      </dsp:nvSpPr>
      <dsp:spPr>
        <a:xfrm>
          <a:off x="0" y="1508768"/>
          <a:ext cx="4931561" cy="127413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Cumulative cash flow turns positive: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 -With Tax Credit: 	in Year 6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 -Without Tax Credit:	in Year 22</a:t>
          </a:r>
        </a:p>
      </dsp:txBody>
      <dsp:txXfrm>
        <a:off x="62198" y="1570966"/>
        <a:ext cx="4807165" cy="1149734"/>
      </dsp:txXfrm>
    </dsp:sp>
    <dsp:sp modelId="{08830B91-CA2A-FE4F-9275-60F31C0D1786}">
      <dsp:nvSpPr>
        <dsp:cNvPr id="0" name=""/>
        <dsp:cNvSpPr/>
      </dsp:nvSpPr>
      <dsp:spPr>
        <a:xfrm>
          <a:off x="0" y="2632980"/>
          <a:ext cx="4931561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7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32980"/>
        <a:ext cx="4931561" cy="364320"/>
      </dsp:txXfrm>
    </dsp:sp>
    <dsp:sp modelId="{01555DB6-6F46-1A45-88B4-3018D6D1A2E4}">
      <dsp:nvSpPr>
        <dsp:cNvPr id="0" name=""/>
        <dsp:cNvSpPr/>
      </dsp:nvSpPr>
      <dsp:spPr>
        <a:xfrm>
          <a:off x="0" y="2922345"/>
          <a:ext cx="4931561" cy="127413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Immediate electricity savings (~$20,000/year)</a:t>
          </a:r>
        </a:p>
      </dsp:txBody>
      <dsp:txXfrm>
        <a:off x="62198" y="2984543"/>
        <a:ext cx="4807165" cy="1149734"/>
      </dsp:txXfrm>
    </dsp:sp>
    <dsp:sp modelId="{CBF1443A-66C3-D44E-AC42-4D61208562D6}">
      <dsp:nvSpPr>
        <dsp:cNvPr id="0" name=""/>
        <dsp:cNvSpPr/>
      </dsp:nvSpPr>
      <dsp:spPr>
        <a:xfrm>
          <a:off x="0" y="4334790"/>
          <a:ext cx="4931561" cy="127413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Loan is covered by utility savings + solar incentives</a:t>
          </a:r>
        </a:p>
      </dsp:txBody>
      <dsp:txXfrm>
        <a:off x="62198" y="4396988"/>
        <a:ext cx="4807165" cy="1149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4D61A-3444-3545-B177-150062FDDC0D}">
      <dsp:nvSpPr>
        <dsp:cNvPr id="0" name=""/>
        <dsp:cNvSpPr/>
      </dsp:nvSpPr>
      <dsp:spPr>
        <a:xfrm>
          <a:off x="0" y="90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6B86B-91A7-C94D-A0BC-A5C31B16000E}">
      <dsp:nvSpPr>
        <dsp:cNvPr id="0" name=""/>
        <dsp:cNvSpPr/>
      </dsp:nvSpPr>
      <dsp:spPr>
        <a:xfrm>
          <a:off x="0" y="909"/>
          <a:ext cx="8229600" cy="620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Goal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: Raise $250,000 (50% of total project cost)</a:t>
          </a:r>
        </a:p>
      </dsp:txBody>
      <dsp:txXfrm>
        <a:off x="0" y="909"/>
        <a:ext cx="8229600" cy="620559"/>
      </dsp:txXfrm>
    </dsp:sp>
    <dsp:sp modelId="{3AD0AF8D-EB50-204D-9F68-06F2E2D206CD}">
      <dsp:nvSpPr>
        <dsp:cNvPr id="0" name=""/>
        <dsp:cNvSpPr/>
      </dsp:nvSpPr>
      <dsp:spPr>
        <a:xfrm>
          <a:off x="0" y="62146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DE8F4-6EB5-4246-ACE3-819C7EF70DDC}">
      <dsp:nvSpPr>
        <dsp:cNvPr id="0" name=""/>
        <dsp:cNvSpPr/>
      </dsp:nvSpPr>
      <dsp:spPr>
        <a:xfrm>
          <a:off x="0" y="621469"/>
          <a:ext cx="8229600" cy="620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Confirmed pledges of $83,000 so far</a:t>
          </a:r>
        </a:p>
      </dsp:txBody>
      <dsp:txXfrm>
        <a:off x="0" y="621469"/>
        <a:ext cx="8229600" cy="620559"/>
      </dsp:txXfrm>
    </dsp:sp>
    <dsp:sp modelId="{74EAE8B7-224B-F148-84BB-28C7FD5EAE80}">
      <dsp:nvSpPr>
        <dsp:cNvPr id="0" name=""/>
        <dsp:cNvSpPr/>
      </dsp:nvSpPr>
      <dsp:spPr>
        <a:xfrm>
          <a:off x="0" y="126517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B7363-C2C5-D44B-BEA5-C7BC9C2ACD48}">
      <dsp:nvSpPr>
        <dsp:cNvPr id="0" name=""/>
        <dsp:cNvSpPr/>
      </dsp:nvSpPr>
      <dsp:spPr>
        <a:xfrm>
          <a:off x="0" y="1242028"/>
          <a:ext cx="8229600" cy="620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Remaining needed: 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$167,000</a:t>
          </a:r>
        </a:p>
      </dsp:txBody>
      <dsp:txXfrm>
        <a:off x="0" y="1242028"/>
        <a:ext cx="8229600" cy="6205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A056B-A6FC-AB4E-A54A-99DEAD4FD7B2}">
      <dsp:nvSpPr>
        <dsp:cNvPr id="0" name=""/>
        <dsp:cNvSpPr/>
      </dsp:nvSpPr>
      <dsp:spPr>
        <a:xfrm>
          <a:off x="1205" y="1695589"/>
          <a:ext cx="1418480" cy="1134784"/>
        </a:xfrm>
        <a:prstGeom prst="homePlate">
          <a:avLst>
            <a:gd name="adj" fmla="val 25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041" tIns="27940" rIns="200163" bIns="2794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 pitchFamily="34" charset="0"/>
              <a:cs typeface="Arial" panose="020B0604020202020204" pitchFamily="34" charset="0"/>
            </a:rPr>
            <a:t>July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27</a:t>
          </a:r>
          <a:r>
            <a:rPr lang="en-US" sz="9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: Fundraising Launch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rial" panose="020B0604020202020204" pitchFamily="34" charset="0"/>
              <a:cs typeface="Arial" panose="020B0604020202020204" pitchFamily="34" charset="0"/>
            </a:rPr>
            <a:t>Presentations &amp; Communications</a:t>
          </a:r>
          <a:endParaRPr lang="en-US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5" y="1695589"/>
        <a:ext cx="1276632" cy="1134784"/>
      </dsp:txXfrm>
    </dsp:sp>
    <dsp:sp modelId="{EE620387-CF7D-5042-B2BA-2ED69A7C5FA0}">
      <dsp:nvSpPr>
        <dsp:cNvPr id="0" name=""/>
        <dsp:cNvSpPr/>
      </dsp:nvSpPr>
      <dsp:spPr>
        <a:xfrm>
          <a:off x="1135990" y="1695589"/>
          <a:ext cx="1418480" cy="1134784"/>
        </a:xfrm>
        <a:prstGeom prst="chevron">
          <a:avLst>
            <a:gd name="adj" fmla="val 25000"/>
          </a:avLst>
        </a:prstGeom>
        <a:solidFill>
          <a:schemeClr val="accent4">
            <a:shade val="80000"/>
            <a:hueOff val="-29426"/>
            <a:satOff val="-728"/>
            <a:lumOff val="416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041" tIns="27940" rIns="50041" bIns="2794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August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rial" panose="020B0604020202020204" pitchFamily="34" charset="0"/>
              <a:cs typeface="Arial" panose="020B0604020202020204" pitchFamily="34" charset="0"/>
            </a:rPr>
            <a:t>10: Pledge </a:t>
          </a: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Drive</a:t>
          </a:r>
        </a:p>
      </dsp:txBody>
      <dsp:txXfrm>
        <a:off x="1419686" y="1695589"/>
        <a:ext cx="851088" cy="1134784"/>
      </dsp:txXfrm>
    </dsp:sp>
    <dsp:sp modelId="{A5E59525-33BA-1E4B-8113-5CC00A1B4392}">
      <dsp:nvSpPr>
        <dsp:cNvPr id="0" name=""/>
        <dsp:cNvSpPr/>
      </dsp:nvSpPr>
      <dsp:spPr>
        <a:xfrm>
          <a:off x="2270774" y="1695589"/>
          <a:ext cx="1418480" cy="1134784"/>
        </a:xfrm>
        <a:prstGeom prst="chevron">
          <a:avLst>
            <a:gd name="adj" fmla="val 25000"/>
          </a:avLst>
        </a:prstGeom>
        <a:solidFill>
          <a:schemeClr val="accent4">
            <a:shade val="80000"/>
            <a:hueOff val="-58853"/>
            <a:satOff val="-1455"/>
            <a:lumOff val="832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041" tIns="27940" rIns="50041" bIns="2794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September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Church Conference Vote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District Approval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Loan Approval</a:t>
          </a:r>
        </a:p>
      </dsp:txBody>
      <dsp:txXfrm>
        <a:off x="2554470" y="1695589"/>
        <a:ext cx="851088" cy="1134784"/>
      </dsp:txXfrm>
    </dsp:sp>
    <dsp:sp modelId="{55882E29-88BD-624A-8107-372FE2427518}">
      <dsp:nvSpPr>
        <dsp:cNvPr id="0" name=""/>
        <dsp:cNvSpPr/>
      </dsp:nvSpPr>
      <dsp:spPr>
        <a:xfrm>
          <a:off x="3405559" y="1695589"/>
          <a:ext cx="1418480" cy="1134784"/>
        </a:xfrm>
        <a:prstGeom prst="chevron">
          <a:avLst>
            <a:gd name="adj" fmla="val 25000"/>
          </a:avLst>
        </a:prstGeom>
        <a:solidFill>
          <a:schemeClr val="accent4">
            <a:shade val="80000"/>
            <a:hueOff val="-88279"/>
            <a:satOff val="-2183"/>
            <a:lumOff val="1249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041" tIns="27940" rIns="50041" bIns="2794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October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Loan Fee Paid</a:t>
          </a:r>
        </a:p>
      </dsp:txBody>
      <dsp:txXfrm>
        <a:off x="3689255" y="1695589"/>
        <a:ext cx="851088" cy="1134784"/>
      </dsp:txXfrm>
    </dsp:sp>
    <dsp:sp modelId="{31F6B050-881D-C349-BB23-E439B0FF206B}">
      <dsp:nvSpPr>
        <dsp:cNvPr id="0" name=""/>
        <dsp:cNvSpPr/>
      </dsp:nvSpPr>
      <dsp:spPr>
        <a:xfrm>
          <a:off x="4540344" y="1695589"/>
          <a:ext cx="1418480" cy="1134784"/>
        </a:xfrm>
        <a:prstGeom prst="chevron">
          <a:avLst>
            <a:gd name="adj" fmla="val 25000"/>
          </a:avLst>
        </a:prstGeom>
        <a:solidFill>
          <a:schemeClr val="accent4">
            <a:shade val="80000"/>
            <a:hueOff val="-117705"/>
            <a:satOff val="-2910"/>
            <a:lumOff val="166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041" tIns="27940" rIns="50041" bIns="2794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December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Construction Begins</a:t>
          </a:r>
        </a:p>
      </dsp:txBody>
      <dsp:txXfrm>
        <a:off x="4824040" y="1695589"/>
        <a:ext cx="851088" cy="1134784"/>
      </dsp:txXfrm>
    </dsp:sp>
    <dsp:sp modelId="{31613561-4D2C-0445-86BC-17FC3D9BE096}">
      <dsp:nvSpPr>
        <dsp:cNvPr id="0" name=""/>
        <dsp:cNvSpPr/>
      </dsp:nvSpPr>
      <dsp:spPr>
        <a:xfrm>
          <a:off x="5675128" y="1695589"/>
          <a:ext cx="1418480" cy="1134784"/>
        </a:xfrm>
        <a:prstGeom prst="chevron">
          <a:avLst>
            <a:gd name="adj" fmla="val 25000"/>
          </a:avLst>
        </a:prstGeom>
        <a:solidFill>
          <a:schemeClr val="accent4">
            <a:shade val="80000"/>
            <a:hueOff val="-147131"/>
            <a:satOff val="-3638"/>
            <a:lumOff val="2082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041" tIns="27940" rIns="50041" bIns="2794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March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$150k Pledge Goal</a:t>
          </a:r>
        </a:p>
      </dsp:txBody>
      <dsp:txXfrm>
        <a:off x="5958824" y="1695589"/>
        <a:ext cx="851088" cy="1134784"/>
      </dsp:txXfrm>
    </dsp:sp>
    <dsp:sp modelId="{DEC4E9C9-70B1-0747-9497-9E2CE9D2E3F5}">
      <dsp:nvSpPr>
        <dsp:cNvPr id="0" name=""/>
        <dsp:cNvSpPr/>
      </dsp:nvSpPr>
      <dsp:spPr>
        <a:xfrm>
          <a:off x="6809913" y="1695589"/>
          <a:ext cx="1418480" cy="1134784"/>
        </a:xfrm>
        <a:prstGeom prst="chevron">
          <a:avLst>
            <a:gd name="adj" fmla="val 25000"/>
          </a:avLst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041" tIns="27940" rIns="50041" bIns="2794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April-October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Reserve Funds Repaid from Pledges</a:t>
          </a:r>
        </a:p>
      </dsp:txBody>
      <dsp:txXfrm>
        <a:off x="7093609" y="1695589"/>
        <a:ext cx="851088" cy="1134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22:37:57.3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5 24575,'7'1'0,"-1"1"0,-2-1 0,-2 1 0,1-2 0,-1 3 0,0-1 0,0 1 0,0 0 0,-2-1 0,2 0 0,-1 1 0,0 1 0,0-1 0,-1-1 0,1 1 0,-1-1 0,0 1 0,0 0 0,0-1 0,0 1 0,0-1 0,0 1 0,0-1 0,0 1 0,0 0 0,0-1 0,0 1 0,0-1 0,0 1 0,0-1 0,0 1 0,0 0 0,0-1 0,0 1 0,0-1 0,0 1 0,0 0 0,0-1 0,0 1 0,0-1 0,0 1 0,0-1 0,0 1 0,0 0 0,0-1 0,-3 0 0,1-1 0,-3-1 0,1 0 0,1 0 0,-2-1 0,1 0 0,0 0 0,0 1 0,2 0 0,-1 0 0,0-1 0,1 1 0,-1-3 0,2 2 0,-3-2 0,2 2 0,0-2 0,0 2 0,1-2 0,0 1 0,1-1 0,1 1 0,-1-1 0,3 0 0,-3 1 0,2-1 0,-1 0 0,1 0 0,-2 0 0,4-4 0,-2 2 0,1-1 0,0 2 0,-3 1 0,1 1 0,0-1 0,0-1 0,0 1 0,-1 0 0,0 0 0,0-1 0,0 1 0,0-3 0,0 3 0,1-3 0,-1 3 0,1-1 0,-1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9T22:40:33.5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0016B-5CE4-CC4E-A315-3BD58E83574D}" type="datetimeFigureOut">
              <a:rPr lang="en-US" smtClean="0"/>
              <a:t>9/17/25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E3AF8-6686-A24B-8762-B693D762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1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E3AF8-6686-A24B-8762-B693D76282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41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04412-C5C3-7F64-6EB4-1A6C3B583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FC6900-345F-2C8F-EAC0-AF8E6D83B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CE2622-FE6C-4AE7-8390-5C26B848E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295BE-18FD-E97E-5ED5-F6EEA28BD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E3AF8-6686-A24B-8762-B693D76282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3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DC3BF-EF5A-7413-8DD6-335CC7B3D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0156DC-7980-F6D4-E4E2-591FA7E28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06EC46-CE59-68E0-2988-E0BF4618AC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A188E-96F8-0593-CC36-63717D72A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E3AF8-6686-A24B-8762-B693D76282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01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75FCC-369C-DEBF-9066-D253035F0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4C4C12-D2EE-5FE4-2308-28DF91FD3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74BDB0-15F0-A485-1CCD-B686F2A68E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4A6C9-DC3C-2678-0756-8AF65092E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E3AF8-6686-A24B-8762-B693D76282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4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A81D0-937B-EC9A-3678-3044CCF14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B00CF1-B327-7715-C70C-3C4C721E26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7E63A7-558E-0DB3-1E69-4B6BD639A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5EB42-E857-BE4E-FC49-F0999FA827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E3AF8-6686-A24B-8762-B693D76282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6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A9486-85F2-5F68-D304-5AABF3880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F7F830-72B3-A103-9E29-B81F145FE9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40B409-EBD4-B98D-B33C-418BDBEB8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C16E7-7F95-06EB-4BBD-713E8A49E4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E3AF8-6686-A24B-8762-B693D76282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29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E3AF8-6686-A24B-8762-B693D76282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76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68FF4-6D26-8F12-9DF0-DA11BB679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120FD0-73C5-83F7-5083-E542FF2E6A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82801D-D0CD-4E2E-C7FA-E3B2697CD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chart shows our electricity use over a single day, broken down by 15-minute intervals. </a:t>
            </a:r>
            <a:br>
              <a:rPr lang="en-US"/>
            </a:b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You can see that our power usage spikes in the late morning and early evening—exactly when Xcel measures our </a:t>
            </a:r>
            <a:r>
              <a:rPr lang="en-US" b="1"/>
              <a:t>demand charges.</a:t>
            </a:r>
            <a:r>
              <a:rPr lang="en-US"/>
              <a:t> </a:t>
            </a:r>
            <a:br>
              <a:rPr lang="en-US"/>
            </a:b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And remember, demand charges make up about </a:t>
            </a:r>
            <a:r>
              <a:rPr lang="en-US" b="1"/>
              <a:t>70% of our bill</a:t>
            </a:r>
            <a:r>
              <a:rPr lang="en-US"/>
              <a:t>. </a:t>
            </a:r>
            <a:br>
              <a:rPr lang="en-US"/>
            </a:b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why solar matters so much—it can help </a:t>
            </a:r>
            <a:r>
              <a:rPr lang="en-US" b="1"/>
              <a:t>shave down those peaks</a:t>
            </a:r>
            <a:r>
              <a:rPr lang="en-US"/>
              <a:t>, lower our demand charges, and reduce our bill more than just lowering energy use alone.”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6725C-0903-E23B-4223-8B46E8C85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E3AF8-6686-A24B-8762-B693D76282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14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Other churches have done this. One pastor, Rev. Ben Hensley at Lakewood UMC, said: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‘Our solar project made sense both theologically and financially.’</a:t>
            </a:r>
          </a:p>
          <a:p>
            <a:endParaRPr lang="en-US"/>
          </a:p>
          <a:p>
            <a:r>
              <a:rPr lang="en-US"/>
              <a:t>That’s exactly what we’re trying to discern here.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E3AF8-6686-A24B-8762-B693D76282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07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62001-D52F-DB80-BFAC-7E5577E3D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B6D64C-CF93-EEA8-1F60-8B88E7D983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86A22A-5E1A-E644-EBB8-2CCAD47112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The trustees felt that we wanted a </a:t>
            </a:r>
            <a:r>
              <a:rPr lang="en-US" b="1"/>
              <a:t>solar installer </a:t>
            </a:r>
            <a:r>
              <a:rPr lang="en-US"/>
              <a:t>that had good references, especially those who had worked with the unique situations with churches. </a:t>
            </a:r>
            <a:br>
              <a:rPr lang="en-US"/>
            </a:br>
            <a:endParaRPr lang="en-US"/>
          </a:p>
          <a:p>
            <a:pPr>
              <a:buNone/>
            </a:pPr>
            <a:r>
              <a:rPr lang="en-US" b="1"/>
              <a:t>Complete Energy Solutions</a:t>
            </a:r>
            <a:r>
              <a:rPr lang="en-US"/>
              <a:t>, the company we’ve been working with, has done successful installations for several other congregations here in Colorado.</a:t>
            </a:r>
            <a:br>
              <a:rPr lang="en-US"/>
            </a:br>
            <a:endParaRPr lang="en-US"/>
          </a:p>
          <a:p>
            <a:pPr>
              <a:buNone/>
            </a:pPr>
            <a:r>
              <a:rPr lang="en-US"/>
              <a:t>This is </a:t>
            </a:r>
            <a:r>
              <a:rPr lang="en-US" b="1"/>
              <a:t>Family In Christ Community Church </a:t>
            </a:r>
            <a:r>
              <a:rPr lang="en-US"/>
              <a:t>in Westminster. They installed a 96 kilowatt system with CES about </a:t>
            </a:r>
            <a:r>
              <a:rPr lang="en-US" b="0"/>
              <a:t>10 years ago</a:t>
            </a:r>
            <a:r>
              <a:rPr lang="en-US"/>
              <a:t>—and it’s still going strong. Their team has been happy to share their experience and feedback.</a:t>
            </a:r>
            <a:br>
              <a:rPr lang="en-US"/>
            </a:br>
            <a:r>
              <a:rPr lang="en-US"/>
              <a:t>Below that is </a:t>
            </a:r>
            <a:r>
              <a:rPr lang="en-US" b="1"/>
              <a:t>Arapahoe Road Baptist Church </a:t>
            </a:r>
            <a:r>
              <a:rPr lang="en-US"/>
              <a:t>in Centennial. They completed their solar project just </a:t>
            </a:r>
            <a:r>
              <a:rPr lang="en-US" b="0"/>
              <a:t>last year </a:t>
            </a:r>
            <a:r>
              <a:rPr lang="en-US"/>
              <a:t>with CES. It’s already saving them money.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We believe that these churches show that </a:t>
            </a:r>
            <a:r>
              <a:rPr lang="en-US" b="1"/>
              <a:t>CES</a:t>
            </a:r>
            <a:r>
              <a:rPr lang="en-US"/>
              <a:t> understands the unique needs of faith communities, and they have real experience helping churches go solar successfully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3F067-3F37-DF47-3F8F-C8120D1859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E3AF8-6686-A24B-8762-B693D76282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78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On the next slide, we have a mockup from CES as to what the panels will look like and where they are placed.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E3AF8-6686-A24B-8762-B693D76282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E3AF8-6686-A24B-8762-B693D76282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26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Here’s a top-down view of St. Luke’s with a rendering of the proposed solar installation. </a:t>
            </a:r>
            <a:br>
              <a:rPr lang="en-US"/>
            </a:br>
            <a:endParaRPr lang="en-US"/>
          </a:p>
          <a:p>
            <a:r>
              <a:rPr lang="en-US"/>
              <a:t>As you can see, panels would be installed on several of the south-facing and flat roof sections of the building. These areas were chosen for </a:t>
            </a:r>
            <a:r>
              <a:rPr lang="en-US" b="1"/>
              <a:t>optimal sun exposure</a:t>
            </a:r>
            <a:r>
              <a:rPr lang="en-US"/>
              <a:t> and </a:t>
            </a:r>
            <a:r>
              <a:rPr lang="en-US" b="1"/>
              <a:t>energy generation</a:t>
            </a:r>
            <a:r>
              <a:rPr lang="en-US"/>
              <a:t> throughout the year. </a:t>
            </a:r>
            <a:br>
              <a:rPr lang="en-US"/>
            </a:br>
            <a:endParaRPr lang="en-US"/>
          </a:p>
          <a:p>
            <a:r>
              <a:rPr lang="en-US"/>
              <a:t>The layout was designed to be both </a:t>
            </a:r>
            <a:r>
              <a:rPr lang="en-US" b="1"/>
              <a:t>efficient and visually unobtrusive</a:t>
            </a:r>
            <a:r>
              <a:rPr lang="en-US"/>
              <a:t>. From the ground level, many of these panels will barely be noticeable—especially the ones on the flat roof sections. </a:t>
            </a:r>
            <a:br>
              <a:rPr lang="en-US"/>
            </a:br>
            <a:endParaRPr lang="en-US"/>
          </a:p>
          <a:p>
            <a:r>
              <a:rPr lang="en-US"/>
              <a:t>This design comes from our solar provider, Complete Energy Solutions, and represents the configuration that delivers the </a:t>
            </a:r>
            <a:r>
              <a:rPr lang="en-US" b="1"/>
              <a:t>highest projected energy output</a:t>
            </a:r>
            <a:r>
              <a:rPr lang="en-US"/>
              <a:t> for our site. </a:t>
            </a:r>
            <a:br>
              <a:rPr lang="en-US"/>
            </a:br>
            <a:endParaRPr lang="en-US"/>
          </a:p>
          <a:p>
            <a:r>
              <a:rPr lang="en-US"/>
              <a:t>It’s also worth noting that the roof is in excellent condition—it was replaced after a hailstorm in late 2023—so we’re well positioned to support this installation without additional repair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E3AF8-6686-A24B-8762-B693D76282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07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This photo shows two typical </a:t>
            </a:r>
            <a:r>
              <a:rPr lang="en-US" b="1"/>
              <a:t>power inverters</a:t>
            </a:r>
            <a:r>
              <a:rPr lang="en-US"/>
              <a:t> mounted on a church building. For our system at St. Luke’s, we will have </a:t>
            </a:r>
            <a:r>
              <a:rPr lang="en-US" b="1"/>
              <a:t>a total of six inverters</a:t>
            </a:r>
            <a:r>
              <a:rPr lang="en-US"/>
              <a:t>, which will likely be split between </a:t>
            </a:r>
            <a:r>
              <a:rPr lang="en-US" b="1"/>
              <a:t>two south-facing walls</a:t>
            </a:r>
            <a:r>
              <a:rPr lang="en-US"/>
              <a:t> of the building. </a:t>
            </a:r>
            <a:br>
              <a:rPr lang="en-US"/>
            </a:br>
            <a:endParaRPr lang="en-US"/>
          </a:p>
          <a:p>
            <a:pPr>
              <a:buNone/>
            </a:pPr>
            <a:r>
              <a:rPr lang="en-US"/>
              <a:t>These inverters play a key role by </a:t>
            </a:r>
            <a:r>
              <a:rPr lang="en-US" b="1"/>
              <a:t>converting solar energy into usable electricity</a:t>
            </a:r>
            <a:r>
              <a:rPr lang="en-US"/>
              <a:t> for our building. </a:t>
            </a:r>
            <a:br>
              <a:rPr lang="en-US"/>
            </a:br>
            <a:endParaRPr lang="en-US"/>
          </a:p>
          <a:p>
            <a:pPr>
              <a:buNone/>
            </a:pPr>
            <a:r>
              <a:rPr lang="en-US"/>
              <a:t>Wall-mounted inverters were a deliberate choice—they’re easier to </a:t>
            </a:r>
            <a:r>
              <a:rPr lang="en-US" b="1"/>
              <a:t>maintain and replace over time</a:t>
            </a:r>
            <a:r>
              <a:rPr lang="en-US"/>
              <a:t>, compared to roof-mounted equipment. </a:t>
            </a:r>
            <a:br>
              <a:rPr lang="en-US"/>
            </a:br>
            <a:endParaRPr lang="en-US"/>
          </a:p>
          <a:p>
            <a:pPr>
              <a:buNone/>
            </a:pPr>
            <a:r>
              <a:rPr lang="en-US"/>
              <a:t>The final installation will look very similar to this: </a:t>
            </a:r>
            <a:r>
              <a:rPr lang="en-US" b="1"/>
              <a:t>clean, low-profile, and located along exterior walls</a:t>
            </a:r>
            <a:r>
              <a:rPr lang="en-US"/>
              <a:t> that already house utility equipment. </a:t>
            </a:r>
          </a:p>
          <a:p>
            <a:pPr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E3AF8-6686-A24B-8762-B693D76282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9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5200B-BFFC-7303-9A98-F539AD8A1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C60744-5BCA-2C37-921A-8778D30ED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110FFB-0299-B3D3-04A6-BC74993676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C92F2-4923-A4BD-EAC7-B180376EAA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E3AF8-6686-A24B-8762-B693D76282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82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56DE5-6BA2-FCD5-B085-3322A0609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68CA3-E60F-1088-D00B-A3A49192B7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926A45-9C67-918F-47BC-CA9D0D222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The basic idea is to install solar panels on the roof of the church.</a:t>
            </a:r>
          </a:p>
          <a:p>
            <a:endParaRPr lang="en-US"/>
          </a:p>
          <a:p>
            <a:r>
              <a:rPr lang="en-US"/>
              <a:t>We’ve been working with a company called Complete Energy Solutions, who has done similar projects for other churches, and we believe they’re a great fit for us.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FE0E3-A115-960A-18D0-47AABEFB6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E3AF8-6686-A24B-8762-B693D76282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20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B2F06-9521-9FE7-A23A-87358F877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B38744-000D-C984-FAC8-541A5E7B0F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27D2FF-2F2E-A5BF-E6C9-518F77C54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70C59-508A-6A2C-9242-3BAA9423C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E3AF8-6686-A24B-8762-B693D76282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21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61604-0ED4-681B-4F29-34CF7D98F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A86C5D-8A37-B093-594F-8B43FFB962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38326D-1C89-579B-B7DF-1E7A13090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07F3D-6166-D5AE-7AF7-7BB079469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E3AF8-6686-A24B-8762-B693D76282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E3AF8-6686-A24B-8762-B693D76282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08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B9BF5-46BE-09D0-616B-43DE7F22D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877710-D50F-F0D3-FFB0-D9603A8F3E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898357-AA54-0846-9FE9-F1BD75E9E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7CF0A-C323-BE31-EAC0-2DF8BDCCBC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E3AF8-6686-A24B-8762-B693D76282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69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F1C0C-998D-5B60-381D-B37FFC21D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2FC9CE-E979-ABBD-5B5B-18C1A74877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103E04-D2A1-C833-873A-EE52CA917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C25CB-76CB-65F6-2246-9B8BC43FF6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E3AF8-6686-A24B-8762-B693D76282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9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A91B-0544-1641-BF3C-2033BD285FFB}" type="datetime1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5A64-1062-B24F-B61D-698C93FFAEFB}" type="datetime1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4533A-F118-E141-91F1-3984AF338376}" type="datetime1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295F-9050-A14D-AD08-C6360D31438D}" type="datetime1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2636-883A-044B-BA29-82A7F372A18E}" type="datetime1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140E-0929-5B49-85F0-D370E69DAFBF}" type="datetime1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368D-C233-DF42-9355-A02F26ED070B}" type="datetime1">
              <a:rPr lang="en-US" smtClean="0"/>
              <a:t>9/17/25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0473-2BA8-CB44-B424-332F48B4D775}" type="datetime1">
              <a:rPr lang="en-US" smtClean="0"/>
              <a:t>9/17/25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FF5F-B35B-5A4F-92A7-290A20ACC093}" type="datetime1">
              <a:rPr lang="en-US" smtClean="0"/>
              <a:t>9/17/25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DC50-4A66-E64D-B592-0D993D9F0871}" type="datetime1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BC6A-BF29-3A46-AA0A-E6355158DEB9}" type="datetime1">
              <a:rPr lang="en-US" smtClean="0"/>
              <a:t>9/17/25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EF315-F40D-CE4D-A49D-563A846B3C3D}" type="datetime1">
              <a:rPr lang="en-US" smtClean="0"/>
              <a:t>9/17/25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2"/>
            <a:ext cx="8249304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514052"/>
            <a:ext cx="6858000" cy="65191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Lighting Our Way to a Sustainable Future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54708"/>
            <a:ext cx="8250174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183DE45-E289-EFBD-8DD9-BDE2B75783B0}"/>
              </a:ext>
            </a:extLst>
          </p:cNvPr>
          <p:cNvSpPr txBox="1"/>
          <p:nvPr/>
        </p:nvSpPr>
        <p:spPr>
          <a:xfrm>
            <a:off x="1793631" y="6421371"/>
            <a:ext cx="7186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cap="all">
                <a:solidFill>
                  <a:srgbClr val="6B2E80"/>
                </a:solidFill>
                <a:effectLst/>
                <a:latin typeface="Arial" panose="020B0604020202020204" pitchFamily="34" charset="0"/>
              </a:rPr>
              <a:t>Grace   •   Courage   •   Wonder   •   Beyond</a:t>
            </a:r>
            <a:endParaRPr lang="en-US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C9B72565-73C7-1D48-70DF-8D6CDE967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09" y="808439"/>
            <a:ext cx="7643579" cy="35788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EA4F3-B55B-1331-2D8C-725871041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9F71DCA-5D11-B6E0-582E-A1A3B5A88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BF1094B-5F45-6B8F-31AF-06E414C1C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B6607B-FBC6-B4D9-B667-E30A8DA33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273B3-0C92-82B2-DE98-177D78A29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30492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797C4D-425C-D8F3-3D8A-AAA808EB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3275"/>
            <a:ext cx="8229600" cy="65519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the Ask?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13F0753-0F6E-EC3C-029B-590870212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792187"/>
              </p:ext>
            </p:extLst>
          </p:nvPr>
        </p:nvGraphicFramePr>
        <p:xfrm>
          <a:off x="481330" y="1553377"/>
          <a:ext cx="8229600" cy="1863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86D2A5B-926A-D7A6-F00F-BE2CE4C49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012763"/>
              </p:ext>
            </p:extLst>
          </p:nvPr>
        </p:nvGraphicFramePr>
        <p:xfrm>
          <a:off x="629243" y="3408257"/>
          <a:ext cx="6130374" cy="22478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24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596">
                <a:tc>
                  <a:txBody>
                    <a:bodyPr/>
                    <a:lstStyle/>
                    <a:p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662">
                <a:tc>
                  <a:txBody>
                    <a:bodyPr/>
                    <a:lstStyle/>
                    <a:p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Anonymous Gift (pledged)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Already committed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318">
                <a:tc>
                  <a:txBody>
                    <a:bodyPr/>
                    <a:lstStyle/>
                    <a:p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Giving Intents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 far</a:t>
                      </a:r>
                      <a:endParaRPr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Received from early interest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318">
                <a:tc>
                  <a:txBody>
                    <a:bodyPr/>
                    <a:lstStyle/>
                    <a:p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Remaining to Raise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fully reach $250,000 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 descr="Solar Panel Sub System | 7561950 | Philips lighting">
            <a:extLst>
              <a:ext uri="{FF2B5EF4-FFF2-40B4-BE49-F238E27FC236}">
                <a16:creationId xmlns:a16="http://schemas.microsoft.com/office/drawing/2014/main" id="{4275E9FE-D9E7-F946-1F09-A2A503DCB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69" y="4578320"/>
            <a:ext cx="1788599" cy="11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8ECA31-CEC0-15AE-2C86-E21D29012A1A}"/>
              </a:ext>
            </a:extLst>
          </p:cNvPr>
          <p:cNvSpPr txBox="1"/>
          <p:nvPr/>
        </p:nvSpPr>
        <p:spPr>
          <a:xfrm>
            <a:off x="6815569" y="5878255"/>
            <a:ext cx="1906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 a panel for $750</a:t>
            </a:r>
          </a:p>
        </p:txBody>
      </p:sp>
    </p:spTree>
    <p:extLst>
      <p:ext uri="{BB962C8B-B14F-4D97-AF65-F5344CB8AC3E}">
        <p14:creationId xmlns:p14="http://schemas.microsoft.com/office/powerpoint/2010/main" val="414437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BD2925-79AF-14C4-8B99-80C32F78F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5E19E2-8442-11C1-6924-22A80E732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E59C83A-7913-F5C4-4CEB-EFC3CB261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FA719-558C-BB48-6155-3BD0F7596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23027-8516-9DCB-5356-4ABC87BBC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42849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4CD52B9-4A29-0D70-296A-9DECBCA5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3275"/>
            <a:ext cx="8229600" cy="65519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Does Your Contribution Help?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516BFE6-0911-DC7A-4890-FDF515BCB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027018"/>
            <a:ext cx="6927924" cy="2800395"/>
          </a:xfrm>
        </p:spPr>
        <p:txBody>
          <a:bodyPr anchor="t">
            <a:normAutofit/>
          </a:bodyPr>
          <a:lstStyle/>
          <a:p>
            <a:endParaRPr lang="en-US" sz="2100" dirty="0"/>
          </a:p>
          <a:p>
            <a:pPr>
              <a:defRPr sz="2000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Sponsor a panel (There are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371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at $750 each)</a:t>
            </a:r>
          </a:p>
          <a:p>
            <a:pPr>
              <a:defRPr sz="2000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Support financial stability for the church</a:t>
            </a:r>
          </a:p>
          <a:p>
            <a:pPr>
              <a:defRPr sz="2000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Long-term savings support ministry, not just utilities</a:t>
            </a:r>
          </a:p>
          <a:p>
            <a:pPr>
              <a:defRPr sz="2000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Let us know your interest during our pledge drive (Aug–Sept) so that we can plan the project</a:t>
            </a:r>
          </a:p>
        </p:txBody>
      </p:sp>
    </p:spTree>
    <p:extLst>
      <p:ext uri="{BB962C8B-B14F-4D97-AF65-F5344CB8AC3E}">
        <p14:creationId xmlns:p14="http://schemas.microsoft.com/office/powerpoint/2010/main" val="3860980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1977C2-B7D9-F172-BAC7-03C567D8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C4FF463-1929-8E10-CE27-609275435682}"/>
                  </a:ext>
                </a:extLst>
              </p14:cNvPr>
              <p14:cNvContentPartPr/>
              <p14:nvPr/>
            </p14:nvContentPartPr>
            <p14:xfrm>
              <a:off x="5278265" y="2448733"/>
              <a:ext cx="21960" cy="43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C4FF463-1929-8E10-CE27-6092754356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0265" y="2431093"/>
                <a:ext cx="576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26EBFC88-C06D-55C9-8E50-48C273CD1C48}"/>
                  </a:ext>
                </a:extLst>
              </p14:cNvPr>
              <p14:cNvContentPartPr/>
              <p14:nvPr/>
            </p14:nvContentPartPr>
            <p14:xfrm>
              <a:off x="4982345" y="2766253"/>
              <a:ext cx="36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26EBFC88-C06D-55C9-8E50-48C273CD1C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64705" y="2748613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341" name="Picture 340" descr="A aerial view of a building&#10;&#10;AI-generated content may be incorrect.">
            <a:extLst>
              <a:ext uri="{FF2B5EF4-FFF2-40B4-BE49-F238E27FC236}">
                <a16:creationId xmlns:a16="http://schemas.microsoft.com/office/drawing/2014/main" id="{2E4CD1F8-7ED7-D39A-786E-736F6BBDC6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2661" y="952398"/>
            <a:ext cx="4764139" cy="4815551"/>
          </a:xfrm>
          <a:prstGeom prst="rect">
            <a:avLst/>
          </a:prstGeom>
        </p:spPr>
      </p:pic>
      <p:sp>
        <p:nvSpPr>
          <p:cNvPr id="342" name="TextBox 341">
            <a:extLst>
              <a:ext uri="{FF2B5EF4-FFF2-40B4-BE49-F238E27FC236}">
                <a16:creationId xmlns:a16="http://schemas.microsoft.com/office/drawing/2014/main" id="{A03C6F9D-C635-3F9D-8701-9FA326EC37E1}"/>
              </a:ext>
            </a:extLst>
          </p:cNvPr>
          <p:cNvSpPr txBox="1"/>
          <p:nvPr/>
        </p:nvSpPr>
        <p:spPr>
          <a:xfrm>
            <a:off x="1837990" y="196532"/>
            <a:ext cx="6428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Sponsor a Panel and “Turn our roof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F7DDB6-8337-E2E0-EAC6-1A7565FACCCE}"/>
              </a:ext>
            </a:extLst>
          </p:cNvPr>
          <p:cNvSpPr txBox="1"/>
          <p:nvPr/>
        </p:nvSpPr>
        <p:spPr>
          <a:xfrm>
            <a:off x="769551" y="1720840"/>
            <a:ext cx="27239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will be a total of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solar panels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installed on the roof at St. Luke’s.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dot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this photo represents commitments already made to help St Luke’s realize the goal of a sustainable energy future!</a:t>
            </a:r>
          </a:p>
        </p:txBody>
      </p:sp>
    </p:spTree>
    <p:extLst>
      <p:ext uri="{BB962C8B-B14F-4D97-AF65-F5344CB8AC3E}">
        <p14:creationId xmlns:p14="http://schemas.microsoft.com/office/powerpoint/2010/main" val="690482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353D75-597B-565B-9844-93EE27E73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AE8C17-5568-5FC7-1820-56018943A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F73436C-28DE-5706-8FB1-81ED6C51D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C156AC-D945-DAD0-226E-2120A2EC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FE03D-C9E7-D484-3743-FAA36C61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138" y="692388"/>
            <a:ext cx="7525173" cy="95121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Approvals We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BA62C-78C4-507C-066B-B8739AFD2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630" y="1863525"/>
            <a:ext cx="6056111" cy="3552858"/>
          </a:xfrm>
        </p:spPr>
        <p:txBody>
          <a:bodyPr anchor="t">
            <a:normAutofit fontScale="77500" lnSpcReduction="20000"/>
          </a:bodyPr>
          <a:lstStyle/>
          <a:p>
            <a:endParaRPr lang="en-US" sz="2100" dirty="0"/>
          </a:p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District Superintendent</a:t>
            </a:r>
          </a:p>
          <a:p>
            <a:pPr lvl="1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Location &amp; Building Committee</a:t>
            </a:r>
          </a:p>
          <a:p>
            <a:pPr lvl="1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Methodists Helping Methodists loan committee</a:t>
            </a:r>
          </a:p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Executive Team</a:t>
            </a:r>
          </a:p>
          <a:p>
            <a:pPr lvl="1"/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Congregational vote in Charge Conference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2469F-E074-E029-4F59-02D866BA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18135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28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B9815-9D1D-F341-6D15-E6CFA240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Milestones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0915403-DC39-D09B-3E54-DA9DCC2988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A713E-0219-3E1A-3D20-21C14FB7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37B49-38B0-F316-C08D-E2FCB7D36CF8}"/>
              </a:ext>
            </a:extLst>
          </p:cNvPr>
          <p:cNvSpPr txBox="1"/>
          <p:nvPr/>
        </p:nvSpPr>
        <p:spPr>
          <a:xfrm>
            <a:off x="498374" y="28547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A92E8F-2854-4E3D-D4D5-9023F24B1544}"/>
              </a:ext>
            </a:extLst>
          </p:cNvPr>
          <p:cNvSpPr txBox="1"/>
          <p:nvPr/>
        </p:nvSpPr>
        <p:spPr>
          <a:xfrm>
            <a:off x="6274724" y="28547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743EB-564E-3419-686A-E01FFDD139DB}"/>
              </a:ext>
            </a:extLst>
          </p:cNvPr>
          <p:cNvSpPr txBox="1"/>
          <p:nvPr/>
        </p:nvSpPr>
        <p:spPr>
          <a:xfrm>
            <a:off x="738554" y="1493123"/>
            <a:ext cx="76551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are on a clear and achievable path: If we stay on track, construction will begin in December, and we’ll meet our $150K goal by March—fully repaying reserve funds by Fall 2026.</a:t>
            </a:r>
          </a:p>
        </p:txBody>
      </p:sp>
    </p:spTree>
    <p:extLst>
      <p:ext uri="{BB962C8B-B14F-4D97-AF65-F5344CB8AC3E}">
        <p14:creationId xmlns:p14="http://schemas.microsoft.com/office/powerpoint/2010/main" val="1039165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A3E6E1-10CA-FDF2-5E47-14F528357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72ED313-8E98-4CAE-039D-FA15C7F39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77DE333-2384-8726-8132-D66E45356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A7A453-1550-09D3-5BBD-2B6F58148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E6615-4525-ED3F-C537-76C85CC74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669" y="2135672"/>
            <a:ext cx="6056111" cy="2800395"/>
          </a:xfrm>
        </p:spPr>
        <p:txBody>
          <a:bodyPr anchor="t">
            <a:normAutofit/>
          </a:bodyPr>
          <a:lstStyle/>
          <a:p>
            <a:endParaRPr lang="en-US" sz="2100" dirty="0"/>
          </a:p>
          <a:p>
            <a:pPr>
              <a:defRPr sz="2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Pray, pledge, promote</a:t>
            </a:r>
          </a:p>
          <a:p>
            <a:pPr>
              <a:defRPr sz="2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will have a ‘soft campaign start, in summer, stronger emphasis in the fall</a:t>
            </a:r>
          </a:p>
          <a:p>
            <a:pPr marL="0" indent="0">
              <a:buNone/>
              <a:defRPr sz="2000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CEE42-5932-8B01-F0BA-B78589B7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18135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0A7575-3DCD-DCE1-28FF-9302C4CA9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30" y="658212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Steps &amp; How to Participate</a:t>
            </a:r>
          </a:p>
        </p:txBody>
      </p:sp>
    </p:spTree>
    <p:extLst>
      <p:ext uri="{BB962C8B-B14F-4D97-AF65-F5344CB8AC3E}">
        <p14:creationId xmlns:p14="http://schemas.microsoft.com/office/powerpoint/2010/main" val="2323151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F04B5D-4F60-D110-57B7-618CDCA7E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4491E2-E959-15B8-049A-689F88712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780C7BA-D8E4-C83A-623E-6FD8151FA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2CAC8C-69BC-CBAF-FC01-6DED1273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51C35-C8D6-442B-CDB1-7F0284434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869" y="3046155"/>
            <a:ext cx="6056111" cy="2185071"/>
          </a:xfrm>
        </p:spPr>
        <p:txBody>
          <a:bodyPr anchor="t">
            <a:normAutofit/>
          </a:bodyPr>
          <a:lstStyle/>
          <a:p>
            <a:endParaRPr lang="en-US" sz="2100" dirty="0"/>
          </a:p>
          <a:p>
            <a:pPr>
              <a:defRPr sz="2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appreciate your support and stewardship</a:t>
            </a:r>
          </a:p>
          <a:p>
            <a:pPr>
              <a:defRPr sz="2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Remember, this project has a long-term impact on St. Luke’s mission!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E3BF3-CB5C-960B-4EE4-FFB03617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30492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35FD24-B5D8-E12E-76BD-F89BFBBC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327" y="2860947"/>
            <a:ext cx="5794793" cy="613016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D646E-F6DC-CD4C-B68F-89B3D29C5068}"/>
              </a:ext>
            </a:extLst>
          </p:cNvPr>
          <p:cNvSpPr txBox="1"/>
          <p:nvPr/>
        </p:nvSpPr>
        <p:spPr>
          <a:xfrm>
            <a:off x="724253" y="5359339"/>
            <a:ext cx="6279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Let’s turn our roof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and our faith into action!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close-up of a logo&#10;&#10;AI-generated content may be incorrect.">
            <a:extLst>
              <a:ext uri="{FF2B5EF4-FFF2-40B4-BE49-F238E27FC236}">
                <a16:creationId xmlns:a16="http://schemas.microsoft.com/office/drawing/2014/main" id="{6DCD6314-54FC-E2A2-CC2C-BED60D352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484" y="467772"/>
            <a:ext cx="5126481" cy="240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77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F681-FB01-4DFA-DC57-8C5940F88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3E0AF-CF55-8927-BADC-234C393716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Electric Billing Explanation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Cash Flow Analysis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Technical Q&amp;A/Frequently Asked Questions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Detailed financial assumptions (loan terms, tax credits, etc.)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Panel Sourcing and material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5135B-4B4D-B343-C4E1-CFB80C23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25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6E4661-E480-F390-EF67-C7D049234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0E5078-6476-D92A-8FC5-6A7E6E18A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4AD431C4-19F4-6416-A270-D9E87C030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889E2-ACFA-6766-9868-3B635AF44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425F3-66C5-8F00-9B5C-7E3ADF79E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40" y="675765"/>
            <a:ext cx="7989570" cy="522067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Does St Luke’s Electric Bill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94C8E-60ED-408A-1DBD-3ECE85C8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42849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7DDFA4-6387-6DBB-BA5F-AB3E28E0A45C}"/>
              </a:ext>
            </a:extLst>
          </p:cNvPr>
          <p:cNvSpPr txBox="1">
            <a:spLocks/>
          </p:cNvSpPr>
          <p:nvPr/>
        </p:nvSpPr>
        <p:spPr>
          <a:xfrm>
            <a:off x="575940" y="1435083"/>
            <a:ext cx="5129121" cy="4558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000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Our current bills average about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$33,000 a year</a:t>
            </a:r>
          </a:p>
          <a:p>
            <a:pPr>
              <a:defRPr sz="1800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It’s different than your home bill…</a:t>
            </a:r>
          </a:p>
          <a:p>
            <a:pPr lvl="1">
              <a:defRPr sz="1800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Demand Charges (70% of our bill):</a:t>
            </a:r>
          </a:p>
          <a:p>
            <a:pPr lvl="2">
              <a:defRPr sz="1800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Based on our highest 15-minute electricity spike each month</a:t>
            </a:r>
          </a:p>
          <a:p>
            <a:pPr lvl="2">
              <a:defRPr sz="1800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More like a toll on how hard we hit the system during busy moments</a:t>
            </a:r>
          </a:p>
          <a:p>
            <a:pPr lvl="2">
              <a:defRPr sz="1800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Summer spikes = higher rates</a:t>
            </a:r>
          </a:p>
          <a:p>
            <a:pPr lvl="1">
              <a:defRPr sz="1800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Energy Charges (24% of our bill):</a:t>
            </a:r>
          </a:p>
          <a:p>
            <a:pPr lvl="2">
              <a:defRPr sz="1800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Based on how much total electricity we use</a:t>
            </a:r>
          </a:p>
          <a:p>
            <a:pPr lvl="2">
              <a:defRPr sz="1800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We’re charged less than a penny per kilowatt-hour</a:t>
            </a:r>
          </a:p>
          <a:p>
            <a:pPr lvl="1">
              <a:defRPr sz="1800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Fixed Fees (6% of our bill)</a:t>
            </a:r>
          </a:p>
          <a:p>
            <a:pPr lvl="1">
              <a:defRPr sz="1800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Bottom Line:</a:t>
            </a:r>
          </a:p>
          <a:p>
            <a:pPr lvl="2">
              <a:defRPr sz="1800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Most of our cost comes from WHEN we use power, not just how much</a:t>
            </a:r>
          </a:p>
          <a:p>
            <a:pPr lvl="2">
              <a:defRPr sz="1800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Solar helps reduce both demand spikes and total energy costs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8476E0CD-7DBB-F069-F0D5-5CAF7E7E84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211051"/>
              </p:ext>
            </p:extLst>
          </p:nvPr>
        </p:nvGraphicFramePr>
        <p:xfrm>
          <a:off x="5259456" y="1260458"/>
          <a:ext cx="3458830" cy="3667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5323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67" y="744799"/>
            <a:ext cx="7892716" cy="1313379"/>
          </a:xfrm>
        </p:spPr>
        <p:txBody>
          <a:bodyPr anchor="ctr"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Would We Pay for the Project?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229" y="2179702"/>
            <a:ext cx="4310524" cy="3933499"/>
          </a:xfrm>
        </p:spPr>
        <p:txBody>
          <a:bodyPr anchor="t">
            <a:normAutofit fontScale="92500" lnSpcReduction="10000"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 sz="200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50% of the costs of the project to be raised by a Church Capital Campaign</a:t>
            </a:r>
          </a:p>
          <a:p>
            <a:pPr>
              <a:lnSpc>
                <a:spcPct val="120000"/>
              </a:lnSpc>
              <a:defRPr sz="200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20-year loan from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Methodists Helping Methodists Foundation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 sz="200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40% of the costs to be covered by rebates: </a:t>
            </a:r>
          </a:p>
          <a:p>
            <a:pPr lvl="1">
              <a:lnSpc>
                <a:spcPct val="120000"/>
              </a:lnSpc>
              <a:defRPr sz="200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30% Federal Investment tax credit, plus </a:t>
            </a:r>
          </a:p>
          <a:p>
            <a:pPr lvl="1">
              <a:lnSpc>
                <a:spcPct val="120000"/>
              </a:lnSpc>
              <a:defRPr sz="200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10% for U.S. materials</a:t>
            </a:r>
          </a:p>
          <a:p>
            <a:pPr>
              <a:lnSpc>
                <a:spcPct val="120000"/>
              </a:lnSpc>
              <a:defRPr sz="200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Xcel Energy provides a solar credit to lower costs further.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23FAFC-B264-0494-B3EC-3EFAA2424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753" y="3089135"/>
            <a:ext cx="3597376" cy="68684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BB7CA-7264-41FB-E976-9E20E687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DEDCC5D-8B8A-40DB-BE90-A3AA27C6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887" y="293319"/>
            <a:ext cx="7387313" cy="521556"/>
          </a:xfrm>
        </p:spPr>
        <p:txBody>
          <a:bodyPr anchor="b"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Why Solar at St. Luke’s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5838A8-5A4B-D4D2-4A9F-C76AEF5A4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500762"/>
              </p:ext>
            </p:extLst>
          </p:nvPr>
        </p:nvGraphicFramePr>
        <p:xfrm>
          <a:off x="829948" y="1364781"/>
          <a:ext cx="7879405" cy="302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07DC62-D6D9-6208-3E9A-F52F60A4E14E}"/>
              </a:ext>
            </a:extLst>
          </p:cNvPr>
          <p:cNvSpPr txBox="1"/>
          <p:nvPr/>
        </p:nvSpPr>
        <p:spPr>
          <a:xfrm>
            <a:off x="1101698" y="4065718"/>
            <a:ext cx="78568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5757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United Methodist Social Principles are clear about our church’s commitment to care for God’s creation when it says</a:t>
            </a:r>
            <a:r>
              <a:rPr lang="en-US" sz="16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600" b="0" i="0" dirty="0">
              <a:solidFill>
                <a:srgbClr val="57575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i="1" dirty="0">
                <a:solidFill>
                  <a:srgbClr val="5757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“The whole earth is God’s good creation and as such has inherent value. We are aware that the current utilization of energy resources threatens this creation at its very foundation.”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17E69B-9F64-6B0E-E3B2-B26F69C4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E9B93-4E90-8DCC-6EBC-8A8AD5147675}"/>
              </a:ext>
            </a:extLst>
          </p:cNvPr>
          <p:cNvSpPr txBox="1"/>
          <p:nvPr/>
        </p:nvSpPr>
        <p:spPr>
          <a:xfrm>
            <a:off x="1074486" y="868235"/>
            <a:ext cx="7634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people of faith, caring for the environment is a spiritual responsibility.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F845EF-CF74-E5F9-B3A1-AB6BF0920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FB7118-38C7-281C-5DB2-6A9F4B4E4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67C1A10D-2EEA-0F16-0631-70CFA37E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987F2-2A82-AAC2-7FB3-1F408E350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67642-9741-57A4-7FF8-F825298D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4" y="785140"/>
            <a:ext cx="7741008" cy="893067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and When We Use Electricity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41A16-05AB-0879-064F-F4837762036F}"/>
              </a:ext>
            </a:extLst>
          </p:cNvPr>
          <p:cNvSpPr txBox="1"/>
          <p:nvPr/>
        </p:nvSpPr>
        <p:spPr>
          <a:xfrm>
            <a:off x="994834" y="5739756"/>
            <a:ext cx="6906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Solar helps us reduce these peaks—and our monthly bill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4A794-DFDC-E145-5AA7-FC957ECB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18135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55AFE484-46CC-8BDC-511A-4B6763800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5735" t="10954" r="4122" b="11643"/>
          <a:stretch/>
        </p:blipFill>
        <p:spPr>
          <a:xfrm>
            <a:off x="735093" y="1803400"/>
            <a:ext cx="7741009" cy="37511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5007FB-2799-FC78-59FF-DF5142D02D17}"/>
              </a:ext>
            </a:extLst>
          </p:cNvPr>
          <p:cNvSpPr txBox="1"/>
          <p:nvPr/>
        </p:nvSpPr>
        <p:spPr>
          <a:xfrm>
            <a:off x="3851329" y="5067854"/>
            <a:ext cx="528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CB7F70-3FD2-79F9-248E-963F92696C91}"/>
              </a:ext>
            </a:extLst>
          </p:cNvPr>
          <p:cNvSpPr txBox="1"/>
          <p:nvPr/>
        </p:nvSpPr>
        <p:spPr>
          <a:xfrm>
            <a:off x="4318493" y="5068234"/>
            <a:ext cx="629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573B2-7A4F-B08F-7231-213D258DEA86}"/>
              </a:ext>
            </a:extLst>
          </p:cNvPr>
          <p:cNvSpPr txBox="1"/>
          <p:nvPr/>
        </p:nvSpPr>
        <p:spPr>
          <a:xfrm>
            <a:off x="6736984" y="5067853"/>
            <a:ext cx="528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7pm</a:t>
            </a:r>
          </a:p>
        </p:txBody>
      </p:sp>
    </p:spTree>
    <p:extLst>
      <p:ext uri="{BB962C8B-B14F-4D97-AF65-F5344CB8AC3E}">
        <p14:creationId xmlns:p14="http://schemas.microsoft.com/office/powerpoint/2010/main" val="1953356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91" y="717553"/>
            <a:ext cx="7643661" cy="13053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What Are Others Saying About Solar?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765" y="2208714"/>
            <a:ext cx="4063009" cy="1096027"/>
          </a:xfrm>
          <a:ln>
            <a:solidFill>
              <a:schemeClr val="accent5">
                <a:lumMod val="75000"/>
              </a:schemeClr>
            </a:solidFill>
          </a:ln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  <a:defRPr sz="2000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“Our solar project made sense both theologically and financially."</a:t>
            </a:r>
          </a:p>
          <a:p>
            <a:pPr marL="0" indent="0">
              <a:buNone/>
              <a:defRPr sz="2000"/>
            </a:pPr>
            <a:endParaRPr lang="en-US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 sz="2000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– Rev. Ben Hensley, Lakewood UMC</a:t>
            </a:r>
          </a:p>
        </p:txBody>
      </p:sp>
      <p:pic>
        <p:nvPicPr>
          <p:cNvPr id="1026" name="Picture 2" descr="Lakewood UMC">
            <a:extLst>
              <a:ext uri="{FF2B5EF4-FFF2-40B4-BE49-F238E27FC236}">
                <a16:creationId xmlns:a16="http://schemas.microsoft.com/office/drawing/2014/main" id="{75CE64DC-5590-DC70-F99F-B3AE8E5B6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7" y="5559720"/>
            <a:ext cx="5210827" cy="60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F3280E2-A892-EA52-323F-54512B8F7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383" y="2960076"/>
            <a:ext cx="2718595" cy="271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58BCB792-C762-0EB0-D140-73118EBBD1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9807" t="9011" r="4658"/>
          <a:stretch/>
        </p:blipFill>
        <p:spPr>
          <a:xfrm>
            <a:off x="2198595" y="3427216"/>
            <a:ext cx="1766523" cy="16280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3E886-1A92-D219-FA14-AC46A636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30492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435549-6951-CFFB-268B-6B4300214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546D9E-E42D-4A18-9D30-02365E7C7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9A23B57-F1C9-B66E-E3CA-B8A186BC7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824D0A-DA45-4E97-5772-2953E04A2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9BF14-FCDE-364A-6163-2088583E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496" y="658880"/>
            <a:ext cx="7960624" cy="1152186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Who Else Has Done Projects With Complete Energy Solutions?</a:t>
            </a:r>
          </a:p>
        </p:txBody>
      </p:sp>
      <p:pic>
        <p:nvPicPr>
          <p:cNvPr id="9" name="Picture 8" descr="A group of buildings with solar panels&#10;&#10;AI-generated content may be incorrect.">
            <a:extLst>
              <a:ext uri="{FF2B5EF4-FFF2-40B4-BE49-F238E27FC236}">
                <a16:creationId xmlns:a16="http://schemas.microsoft.com/office/drawing/2014/main" id="{146ECBDD-6817-B073-F159-825AB74D77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963" t="10829" r="2590" b="3107"/>
          <a:stretch/>
        </p:blipFill>
        <p:spPr>
          <a:xfrm>
            <a:off x="4884296" y="1916274"/>
            <a:ext cx="3600868" cy="39877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5178B1-90ED-BE06-E647-A8606FAD152C}"/>
              </a:ext>
            </a:extLst>
          </p:cNvPr>
          <p:cNvSpPr txBox="1"/>
          <p:nvPr/>
        </p:nvSpPr>
        <p:spPr>
          <a:xfrm>
            <a:off x="589154" y="2018318"/>
            <a:ext cx="45560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Family in Christ Community Church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11355 Sheridan Blvd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Westminster, CO 80020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Contact: Randy Borden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System Size: 96kW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80566-7EEA-4D8C-B8F6-01C7BD8DDD35}"/>
              </a:ext>
            </a:extLst>
          </p:cNvPr>
          <p:cNvSpPr txBox="1"/>
          <p:nvPr/>
        </p:nvSpPr>
        <p:spPr>
          <a:xfrm>
            <a:off x="589154" y="4272809"/>
            <a:ext cx="39917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Arapahoe Road Baptist Church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780 E. Arapahoe Rd.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Centennial, CO 80122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Contact: Wayne Peterson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System Size: 56kW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4F751-CB64-B2D7-7A54-0C9D8140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30492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92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04" y="767240"/>
            <a:ext cx="8024015" cy="16184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Will the Installation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7857E-FD2F-715E-D0C4-546B5510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30492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A0CAF3-3D19-662D-B604-348417675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851" y="2529694"/>
            <a:ext cx="6363970" cy="2800395"/>
          </a:xfrm>
        </p:spPr>
        <p:txBody>
          <a:bodyPr anchor="t">
            <a:normAutofit/>
          </a:bodyPr>
          <a:lstStyle/>
          <a:p>
            <a:endParaRPr lang="en-US" sz="2100" dirty="0"/>
          </a:p>
          <a:p>
            <a:pPr>
              <a:defRPr sz="2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total of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panels will be installed on the south-facing roof. </a:t>
            </a:r>
          </a:p>
          <a:p>
            <a:pPr>
              <a:defRPr sz="2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Inverters will be installed on the south wall</a:t>
            </a:r>
          </a:p>
          <a:p>
            <a:pPr>
              <a:defRPr sz="2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renderings of the installation from CES are depicted on the following page.</a:t>
            </a:r>
          </a:p>
          <a:p>
            <a:pPr>
              <a:defRPr sz="2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Minimal aesthetic impact; professionally installed.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561176-D858-BDB9-925A-662EDD29C0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756" t="16444" r="23695" b="9246"/>
          <a:stretch/>
        </p:blipFill>
        <p:spPr>
          <a:xfrm>
            <a:off x="138628" y="-7164"/>
            <a:ext cx="8281472" cy="68132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ED3B5F-FF31-D1FF-04E1-8C215DDB4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7914" y="6430492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07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B45223-64A3-DBC6-C6D2-FB1972932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146" y="733137"/>
            <a:ext cx="6483927" cy="4862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180504-3B0F-F567-CF80-4D5C8E760B98}"/>
              </a:ext>
            </a:extLst>
          </p:cNvPr>
          <p:cNvSpPr txBox="1"/>
          <p:nvPr/>
        </p:nvSpPr>
        <p:spPr>
          <a:xfrm>
            <a:off x="177145" y="1988734"/>
            <a:ext cx="13932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Inverters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be installed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South wall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B14A003-544B-B7EF-3C74-C9E09FF8C4AA}"/>
              </a:ext>
            </a:extLst>
          </p:cNvPr>
          <p:cNvSpPr/>
          <p:nvPr/>
        </p:nvSpPr>
        <p:spPr>
          <a:xfrm>
            <a:off x="1329190" y="2253612"/>
            <a:ext cx="1588654" cy="91099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7B852-BACD-7615-F0B1-56551AAD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03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A8A8-C3A4-688F-6217-816CA72A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804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Projected Cash Flow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FDEFE3-37B1-00F1-6DD3-EB4A05DE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8C1F01-D9FC-EBAB-C8A4-9D70922F0B1E}"/>
              </a:ext>
            </a:extLst>
          </p:cNvPr>
          <p:cNvSpPr txBox="1"/>
          <p:nvPr/>
        </p:nvSpPr>
        <p:spPr>
          <a:xfrm>
            <a:off x="797009" y="1356001"/>
            <a:ext cx="7549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SCENARIO 1: </a:t>
            </a:r>
          </a:p>
          <a:p>
            <a:pPr>
              <a:buNone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Includes $250,000 in Donations · Assumes 40% Federal Tax Credit Received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769963-1BAB-F364-7C5E-93FE21A85118}"/>
              </a:ext>
            </a:extLst>
          </p:cNvPr>
          <p:cNvSpPr txBox="1"/>
          <p:nvPr/>
        </p:nvSpPr>
        <p:spPr>
          <a:xfrm>
            <a:off x="317318" y="4602024"/>
            <a:ext cx="46415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Total net benefit: $623,909 over 22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Net cash flow turns positive in 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(2027)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Cumulative cash flow begins in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6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(2030)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989053-42CE-A6DA-D234-B1CAB6328AE1}"/>
              </a:ext>
            </a:extLst>
          </p:cNvPr>
          <p:cNvSpPr txBox="1"/>
          <p:nvPr/>
        </p:nvSpPr>
        <p:spPr>
          <a:xfrm>
            <a:off x="5492071" y="4917223"/>
            <a:ext cx="29369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i="1" u="sng" dirty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pPr>
              <a:buNone/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Net cash flow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shows whether the project saves money in a given year.</a:t>
            </a:r>
          </a:p>
          <a:p>
            <a:pPr>
              <a:buNone/>
            </a:pP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Cumulative cash flow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tracks the total savings over time, turning positive only after all initial costs are paid back.</a:t>
            </a:r>
          </a:p>
        </p:txBody>
      </p:sp>
      <p:pic>
        <p:nvPicPr>
          <p:cNvPr id="5" name="Picture 4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C12124FA-6183-BA36-3C6E-CEADA11BF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18" y="2543947"/>
            <a:ext cx="8658594" cy="1443099"/>
          </a:xfrm>
          <a:prstGeom prst="rect">
            <a:avLst/>
          </a:pr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12D94942-A224-B4D4-80FA-DE1279614FD5}"/>
              </a:ext>
            </a:extLst>
          </p:cNvPr>
          <p:cNvSpPr/>
          <p:nvPr/>
        </p:nvSpPr>
        <p:spPr>
          <a:xfrm>
            <a:off x="3472209" y="2480930"/>
            <a:ext cx="564940" cy="1591109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51184D4F-B08D-8CD0-E98A-DAC5685A2161}"/>
              </a:ext>
            </a:extLst>
          </p:cNvPr>
          <p:cNvSpPr/>
          <p:nvPr/>
        </p:nvSpPr>
        <p:spPr>
          <a:xfrm>
            <a:off x="4679011" y="2490073"/>
            <a:ext cx="633131" cy="1591109"/>
          </a:xfrm>
          <a:prstGeom prst="fram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65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EB99FF43-CE99-2612-3551-5FA6400C9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46" y="2329607"/>
            <a:ext cx="8287854" cy="18521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B71AC7-78E7-82A9-01EF-B36E7D297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Projected Cash Flow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BAFD32-1E41-EE6D-F8EE-7E6C1EB5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A1625A-6221-1652-3A88-181EB3A73E65}"/>
              </a:ext>
            </a:extLst>
          </p:cNvPr>
          <p:cNvSpPr txBox="1"/>
          <p:nvPr/>
        </p:nvSpPr>
        <p:spPr>
          <a:xfrm>
            <a:off x="963827" y="1417638"/>
            <a:ext cx="72163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SCENARIO 2:</a:t>
            </a:r>
          </a:p>
          <a:p>
            <a:pPr>
              <a:buNone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Includes $250,000 in Donations · Assumes 0 Federal Tax Credit Received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611E5-8F9B-2B4E-3925-6396C89A0DD2}"/>
              </a:ext>
            </a:extLst>
          </p:cNvPr>
          <p:cNvSpPr txBox="1"/>
          <p:nvPr/>
        </p:nvSpPr>
        <p:spPr>
          <a:xfrm>
            <a:off x="398946" y="4421432"/>
            <a:ext cx="52750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Total net benefit: $158,449 over 23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Net cash flow turns positive in 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3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(2027)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Cumulative cash flow turns positive in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19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(2043)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3F211CB-9E65-0F05-94A3-C6F0973EBC16}"/>
              </a:ext>
            </a:extLst>
          </p:cNvPr>
          <p:cNvSpPr/>
          <p:nvPr/>
        </p:nvSpPr>
        <p:spPr>
          <a:xfrm>
            <a:off x="3407427" y="2185650"/>
            <a:ext cx="539264" cy="2024083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0B03AF-DD8D-9FAD-6D3E-72CD8BC4037A}"/>
              </a:ext>
            </a:extLst>
          </p:cNvPr>
          <p:cNvSpPr txBox="1"/>
          <p:nvPr/>
        </p:nvSpPr>
        <p:spPr>
          <a:xfrm>
            <a:off x="5749822" y="4682118"/>
            <a:ext cx="29369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i="1" u="sng" dirty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</a:p>
          <a:p>
            <a:pPr>
              <a:buNone/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Net cash flow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shows whether the project saves money in a given year.</a:t>
            </a:r>
          </a:p>
          <a:p>
            <a:pPr>
              <a:buNone/>
            </a:pPr>
            <a:endParaRPr lang="en-US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Cumulative cash flow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tracks the total savings over time, turning positive only after all initial costs are paid back.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38A1CC0-0312-3E7D-5C8C-54391CCFCCC7}"/>
              </a:ext>
            </a:extLst>
          </p:cNvPr>
          <p:cNvSpPr/>
          <p:nvPr/>
        </p:nvSpPr>
        <p:spPr>
          <a:xfrm>
            <a:off x="6220965" y="2182913"/>
            <a:ext cx="539264" cy="2024086"/>
          </a:xfrm>
          <a:prstGeom prst="fram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26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4930A9-8C45-5CA3-909C-3B65D1D8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6" y="131310"/>
            <a:ext cx="8686800" cy="71997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Solar Changes Our Electric Bill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2515C-D3B0-B9B7-AB62-CFC3DD21E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4" y="946318"/>
            <a:ext cx="6548319" cy="5775157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 Smart Meter was installed by Xcel Energy in October 2024</a:t>
            </a:r>
          </a:p>
          <a:p>
            <a:pPr lvl="1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Allows us the ability to track our electrical usage by hour, day, etc.</a:t>
            </a:r>
          </a:p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Current Billing</a:t>
            </a:r>
          </a:p>
          <a:p>
            <a:pPr lvl="1"/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Demand Rates: </a:t>
            </a:r>
          </a:p>
          <a:p>
            <a:pPr lvl="2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Spring, Fall, and Winter $18.47/kW</a:t>
            </a:r>
          </a:p>
          <a:p>
            <a:pPr lvl="2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Summer$24.50/kW</a:t>
            </a:r>
          </a:p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Energy Rate: $0.00853/kWh</a:t>
            </a:r>
          </a:p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Charge Basis: All usage, any time during the billing period</a:t>
            </a:r>
          </a:p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Solar Billing</a:t>
            </a:r>
          </a:p>
          <a:p>
            <a:pPr lvl="1"/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Demand Rates: </a:t>
            </a:r>
          </a:p>
          <a:p>
            <a:pPr lvl="2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Spring, Fall &amp; Winter: $12.14/kW</a:t>
            </a:r>
          </a:p>
          <a:p>
            <a:pPr lvl="2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Summer: $13.30/kW</a:t>
            </a:r>
          </a:p>
          <a:p>
            <a:pPr lvl="1"/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Charge Basis: Highest 60-minute usage Monday-Friday from 3pm to 7pm during the billing period</a:t>
            </a:r>
          </a:p>
          <a:p>
            <a:pPr lvl="1"/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Energy Rate:</a:t>
            </a:r>
          </a:p>
          <a:p>
            <a:pPr lvl="2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On-peak Monday-Friday 12-8pm $0.11945/kWh</a:t>
            </a:r>
          </a:p>
          <a:p>
            <a:pPr lvl="2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Off-peak $0.02115/kWh</a:t>
            </a:r>
          </a:p>
          <a:p>
            <a:pPr lvl="2"/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Excess production will be banked, used for less or zero production times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1DE4F1-1186-AC5F-315C-8EE717244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E7796A-FB35-0C41-5ABC-AC90A1EB8F6D}"/>
              </a:ext>
            </a:extLst>
          </p:cNvPr>
          <p:cNvSpPr txBox="1"/>
          <p:nvPr/>
        </p:nvSpPr>
        <p:spPr>
          <a:xfrm>
            <a:off x="6727223" y="1979651"/>
            <a:ext cx="2237873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Why It Matters: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demand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Limited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peak charge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Ability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store and reuse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solar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Adds up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thousands in annual savings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4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C88DD-5B4D-888C-6CE8-7DD9C9FC7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20C9FB-F8A9-FE95-5F06-78FE75CDF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B7873B7-6787-31B8-B118-2CE3D5CD0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B889E3-A4FF-26A4-55E9-0E050EC0A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75C87-E883-EC97-9A56-568B8E87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30492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B3031D-81FC-51AC-E823-AF694ABCB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16" y="662978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Why Now?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97AE73FC-7DC5-D55D-95EB-1A1CA4474A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802416"/>
              </p:ext>
            </p:extLst>
          </p:nvPr>
        </p:nvGraphicFramePr>
        <p:xfrm>
          <a:off x="804216" y="1932972"/>
          <a:ext cx="7306720" cy="366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793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31C6FD-A58A-F608-B2DD-E5919A8A7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C5D8B10-DE26-4F1B-514D-D5B3A87B1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7A8B2A1-87C7-E85C-3B28-39A15E673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85E7ED-4611-38FA-70C7-500028CA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065C8-C514-99CD-FAD7-C9BC1F4E1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30" y="987128"/>
            <a:ext cx="7525173" cy="16184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Is Being Proposed?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282A7-B5A7-8DE1-737A-4DE78192C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630" y="2615987"/>
            <a:ext cx="6056111" cy="2800395"/>
          </a:xfrm>
        </p:spPr>
        <p:txBody>
          <a:bodyPr anchor="t">
            <a:normAutofit/>
          </a:bodyPr>
          <a:lstStyle/>
          <a:p>
            <a:endParaRPr lang="en-US" sz="2100" dirty="0"/>
          </a:p>
          <a:p>
            <a:pPr>
              <a:defRPr sz="2000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Install </a:t>
            </a:r>
            <a:r>
              <a:rPr lang="en-US" sz="21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371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rooftop solar panels.</a:t>
            </a:r>
          </a:p>
          <a:p>
            <a:pPr>
              <a:defRPr sz="2000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Reduce electricity costs over time.</a:t>
            </a:r>
          </a:p>
          <a:p>
            <a:pPr>
              <a:defRPr sz="2000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Installed by Complete Energy Solutions (CES).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B6346-EA2F-C8DC-7B93-E3757922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18135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7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E0AE-27FB-4808-13CE-A54783B4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Solar Power, Right When We Need It Most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D099715-4E6A-DA79-5DFB-1871F3C52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573583"/>
              </p:ext>
            </p:extLst>
          </p:nvPr>
        </p:nvGraphicFramePr>
        <p:xfrm>
          <a:off x="739448" y="1513114"/>
          <a:ext cx="8324120" cy="3831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9AB8A-8126-CF7E-E70C-316E96C5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67D29-C388-FF71-77B2-349E0093AB88}"/>
              </a:ext>
            </a:extLst>
          </p:cNvPr>
          <p:cNvSpPr txBox="1"/>
          <p:nvPr/>
        </p:nvSpPr>
        <p:spPr>
          <a:xfrm rot="16200000">
            <a:off x="-433745" y="316137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Kilowatt Hours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3D2A71-3715-A70F-6EB3-641AE511FC5C}"/>
              </a:ext>
            </a:extLst>
          </p:cNvPr>
          <p:cNvSpPr txBox="1"/>
          <p:nvPr/>
        </p:nvSpPr>
        <p:spPr>
          <a:xfrm>
            <a:off x="3735873" y="5255695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Hours of the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07991-602D-4865-3585-E27B3CBCFB26}"/>
              </a:ext>
            </a:extLst>
          </p:cNvPr>
          <p:cNvSpPr txBox="1"/>
          <p:nvPr/>
        </p:nvSpPr>
        <p:spPr>
          <a:xfrm>
            <a:off x="1019163" y="5710019"/>
            <a:ext cx="7105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Most of our electricity use happens when the sun is shining—solar offsets it directly</a:t>
            </a:r>
          </a:p>
        </p:txBody>
      </p:sp>
    </p:spTree>
    <p:extLst>
      <p:ext uri="{BB962C8B-B14F-4D97-AF65-F5344CB8AC3E}">
        <p14:creationId xmlns:p14="http://schemas.microsoft.com/office/powerpoint/2010/main" val="326783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C15B0-01F1-ACFF-CE4F-C4DB563DE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C2DAD-3041-E2C5-B488-1CBC05C6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19" y="2125362"/>
            <a:ext cx="3052438" cy="20968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000" kern="1200" dirty="0">
                <a:latin typeface="Arial" panose="020B0604020202020204" pitchFamily="34" charset="0"/>
                <a:cs typeface="Arial" panose="020B0604020202020204" pitchFamily="34" charset="0"/>
              </a:rPr>
              <a:t>Financial Summary </a:t>
            </a:r>
            <a:br>
              <a:rPr lang="en-US" sz="4000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kern="1200" dirty="0">
                <a:latin typeface="Arial" panose="020B0604020202020204" pitchFamily="34" charset="0"/>
                <a:cs typeface="Arial" panose="020B0604020202020204" pitchFamily="34" charset="0"/>
              </a:rPr>
              <a:t>at a Glance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2ADF7-145B-5253-6F18-73E6B3F6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2681" y="6356350"/>
            <a:ext cx="2057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C1FF6DA9-008F-8B48-92A6-B652298478BF}" type="slidenum">
              <a:rPr lang="en-US" smtClean="0"/>
              <a:pPr defTabSz="914400"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4132C58A-A2CB-6B8B-F793-60C712FE8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933450"/>
              </p:ext>
            </p:extLst>
          </p:nvPr>
        </p:nvGraphicFramePr>
        <p:xfrm>
          <a:off x="3724114" y="620617"/>
          <a:ext cx="4931561" cy="563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2558716-23A2-E1DC-D6BB-9D241C3B8BB3}"/>
              </a:ext>
            </a:extLst>
          </p:cNvPr>
          <p:cNvSpPr txBox="1"/>
          <p:nvPr/>
        </p:nvSpPr>
        <p:spPr>
          <a:xfrm>
            <a:off x="590965" y="4222176"/>
            <a:ext cx="260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(See page 27-28 for complete cashflow models)</a:t>
            </a:r>
          </a:p>
        </p:txBody>
      </p:sp>
    </p:spTree>
    <p:extLst>
      <p:ext uri="{BB962C8B-B14F-4D97-AF65-F5344CB8AC3E}">
        <p14:creationId xmlns:p14="http://schemas.microsoft.com/office/powerpoint/2010/main" val="353203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F79188-97B4-4A1C-E568-C278D8013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C4AC34-7874-FF42-39E2-6318FBEC5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E08E5F85-3713-3926-844E-A96C0B576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2321CC-2A0F-7E0D-A282-527ED8D27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E79D3-0E5F-B43B-6C05-647030CA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30492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33A50B3-6904-6FCF-6EA8-ECC42CD36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25" y="663380"/>
            <a:ext cx="8229600" cy="751612"/>
          </a:xfrm>
        </p:spPr>
        <p:txBody>
          <a:bodyPr>
            <a:normAutofit fontScale="90000"/>
          </a:bodyPr>
          <a:lstStyle/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What If We Don’t Get the Rebate?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F94DF07-44D5-A22E-7839-FC0C7A054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Even without the rebate, the project still provides long-term value.</a:t>
            </a:r>
          </a:p>
          <a:p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While we fully expect to qualify for the full 40% federal tax credit, delays or supply chain issues could impact timing or eligibility.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The good news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Our financing plan assumes funding first, and rebate later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Even without the rebate, we see positive cash flow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Year 3</a:t>
            </a:r>
          </a:p>
          <a:p>
            <a:pPr lvl="1"/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system will still generate thousands in annual energy savings and reduce our carbon footprint</a:t>
            </a:r>
          </a:p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Bottom line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: The project is worth doing—rebate or not.</a:t>
            </a:r>
          </a:p>
        </p:txBody>
      </p:sp>
    </p:spTree>
    <p:extLst>
      <p:ext uri="{BB962C8B-B14F-4D97-AF65-F5344CB8AC3E}">
        <p14:creationId xmlns:p14="http://schemas.microsoft.com/office/powerpoint/2010/main" val="137894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4" y="706435"/>
            <a:ext cx="8032046" cy="64633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How We Will Pay for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074" y="2242486"/>
            <a:ext cx="7389652" cy="2924257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endParaRPr lang="en-US" sz="1900" dirty="0"/>
          </a:p>
          <a:p>
            <a:pPr>
              <a:defRPr sz="2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goal is to raise $250,000—equal to half of the expected project costs—through pledges and donations.</a:t>
            </a:r>
          </a:p>
          <a:p>
            <a:pPr>
              <a:defRPr sz="2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other half will be financed through a loan from Methodists Helping Methodists.</a:t>
            </a:r>
          </a:p>
          <a:p>
            <a:pPr>
              <a:defRPr sz="2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construction starts before the end of 2025, we will qualify for the full federal credit.</a:t>
            </a:r>
          </a:p>
          <a:p>
            <a:pPr>
              <a:defRPr sz="2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long as the system is operational by the end of 2027, we’ll receive the credit.</a:t>
            </a:r>
          </a:p>
          <a:p>
            <a:pPr>
              <a:defRPr sz="2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credit can be used to help repay the loan or cover other needs.</a:t>
            </a:r>
          </a:p>
          <a:p>
            <a:pPr>
              <a:defRPr sz="2000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Addresses both major concerns: rebate uncertainty and overall debt.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CC7FE-6025-6112-1FC5-317CF5E70EEA}"/>
              </a:ext>
            </a:extLst>
          </p:cNvPr>
          <p:cNvSpPr txBox="1"/>
          <p:nvPr/>
        </p:nvSpPr>
        <p:spPr>
          <a:xfrm>
            <a:off x="839088" y="5321883"/>
            <a:ext cx="63823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Funding first. Rebate later. Debt lower either way—even if rebate is delayed or reduced.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F9FDA-C7A2-0E7F-AF89-E1DBD541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18135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342C6-C8C5-47F5-7B42-8A9A7951A0BF}"/>
              </a:ext>
            </a:extLst>
          </p:cNvPr>
          <p:cNvSpPr txBox="1"/>
          <p:nvPr/>
        </p:nvSpPr>
        <p:spPr>
          <a:xfrm>
            <a:off x="1151928" y="1435926"/>
            <a:ext cx="6984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 that the ”Big Beautiful Bill” has passed, our picture is clear why this plan makes sense, but we need to act soon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D9F1FE-6084-FD54-4A45-E02F19804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E070FF-684B-437A-91B1-BF3B77273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5DD0906-E813-CCB1-5274-2DCF18E4A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F87C91-9412-561B-EF8C-2AF3B9060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35090-A228-DD96-435F-843CC70F1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18135"/>
            <a:ext cx="2133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CD07521-CD47-4766-18DB-E7D6A923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300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Cash Flow Timing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We’ll Match Money In With Money Out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B8F598F-A51B-83C9-5223-BE40D94D1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178789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We’ve carefully aligned when we receive funding with when we need to make payments—so we can stay on track without delays or shortfalls.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total project cost is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$501,000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with payments due in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phases from Oct 2025 to Mar 2026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Funding comes in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three planned waves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of congregational giving:</a:t>
            </a:r>
          </a:p>
          <a:p>
            <a:pPr lvl="1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$140,000 by 12/31/25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$180,000 by 3/31/26</a:t>
            </a:r>
          </a:p>
          <a:p>
            <a:pPr lvl="1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$250,000 by 10/31/26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$250,000 loan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ensures early costs are covered before gifts are received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Church reserves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(temporarily used) are repaid as pledges come in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Loan payments (~$40,000 in 2026)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are included in our planning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is about timing—not just where the money comes from, </a:t>
            </a:r>
          </a:p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but making sure it’s there when we need it.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11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6463</TotalTime>
  <Words>2381</Words>
  <Application>Microsoft Macintosh PowerPoint</Application>
  <PresentationFormat>On-screen Show (4:3)</PresentationFormat>
  <Paragraphs>309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Aptos</vt:lpstr>
      <vt:lpstr>Arial</vt:lpstr>
      <vt:lpstr>Calibri</vt:lpstr>
      <vt:lpstr>Office Theme</vt:lpstr>
      <vt:lpstr>PowerPoint Presentation</vt:lpstr>
      <vt:lpstr>Why Solar at St. Luke’s</vt:lpstr>
      <vt:lpstr>Why Now?</vt:lpstr>
      <vt:lpstr>What Is Being Proposed?</vt:lpstr>
      <vt:lpstr>Solar Power, Right When We Need It Most</vt:lpstr>
      <vt:lpstr>Financial Summary  at a Glance</vt:lpstr>
      <vt:lpstr>What If We Don’t Get the Rebate?</vt:lpstr>
      <vt:lpstr>How We Will Pay for It</vt:lpstr>
      <vt:lpstr>Cash Flow Timing How We’ll Match Money In With Money Out</vt:lpstr>
      <vt:lpstr>What’s the Ask?</vt:lpstr>
      <vt:lpstr>How Does Your Contribution Help?</vt:lpstr>
      <vt:lpstr>PowerPoint Presentation</vt:lpstr>
      <vt:lpstr>Approvals We Need</vt:lpstr>
      <vt:lpstr>Project Milestones</vt:lpstr>
      <vt:lpstr>Next Steps &amp; How to Participate</vt:lpstr>
      <vt:lpstr>Thank You!</vt:lpstr>
      <vt:lpstr>appendix</vt:lpstr>
      <vt:lpstr>How Does St Luke’s Electric Bill Work?</vt:lpstr>
      <vt:lpstr>How Would We Pay for the Project?</vt:lpstr>
      <vt:lpstr>How and When We Use Electricity</vt:lpstr>
      <vt:lpstr>What Are Others Saying About Solar?</vt:lpstr>
      <vt:lpstr>Who Else Has Done Projects With Complete Energy Solutions?</vt:lpstr>
      <vt:lpstr>What Will the Installation Look Like?</vt:lpstr>
      <vt:lpstr>PowerPoint Presentation</vt:lpstr>
      <vt:lpstr>PowerPoint Presentation</vt:lpstr>
      <vt:lpstr>Projected Cash Flow Model</vt:lpstr>
      <vt:lpstr>Projected Cash Flow Model</vt:lpstr>
      <vt:lpstr>How Solar Changes Our Electric Bill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Luke’s  Solar Opportunity</dc:title>
  <dc:subject/>
  <dc:creator/>
  <cp:keywords/>
  <dc:description>generated using python-pptx</dc:description>
  <cp:lastModifiedBy>Scott Wesson</cp:lastModifiedBy>
  <cp:revision>42</cp:revision>
  <cp:lastPrinted>2025-07-22T17:26:34Z</cp:lastPrinted>
  <dcterms:created xsi:type="dcterms:W3CDTF">2013-01-27T09:14:16Z</dcterms:created>
  <dcterms:modified xsi:type="dcterms:W3CDTF">2025-09-17T21:35:37Z</dcterms:modified>
  <cp:category/>
</cp:coreProperties>
</file>